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36" d="100"/>
          <a:sy n="136" d="100"/>
        </p:scale>
        <p:origin x="-2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7CD697-263D-4781-B7CF-00675301BFD8}" type="datetimeFigureOut">
              <a:rPr lang="en-US" smtClean="0"/>
              <a:t>4/5/12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B11F7E-93B6-48F0-95C3-E4F932E31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hpc.ufl.edu/index.php/Main_Page" TargetMode="External"/><Relationship Id="rId3" Type="http://schemas.openxmlformats.org/officeDocument/2006/relationships/hyperlink" Target="http://support.hpc.ufl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port.sas.com/documentation/cdl/en/lrcon/62955/HTML/default/viewer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Rhonda Bacher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SAS on the HPC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go over any SAS questions</a:t>
            </a:r>
          </a:p>
          <a:p>
            <a:pPr>
              <a:buNone/>
            </a:pPr>
            <a:r>
              <a:rPr lang="en-US" dirty="0" smtClean="0"/>
              <a:t>	or</a:t>
            </a:r>
            <a:endParaRPr lang="en-US" dirty="0"/>
          </a:p>
          <a:p>
            <a:r>
              <a:rPr lang="en-US" dirty="0" smtClean="0"/>
              <a:t>For more advanced SAS on HPC techniques</a:t>
            </a:r>
          </a:p>
          <a:p>
            <a:pPr lvl="1"/>
            <a:r>
              <a:rPr lang="en-US" dirty="0" smtClean="0"/>
              <a:t>For example using a </a:t>
            </a:r>
            <a:r>
              <a:rPr lang="en-US" dirty="0" err="1" smtClean="0"/>
              <a:t>perl</a:t>
            </a:r>
            <a:r>
              <a:rPr lang="en-US" dirty="0" smtClean="0"/>
              <a:t> script to generate SAS code for </a:t>
            </a:r>
            <a:r>
              <a:rPr lang="en-US" smtClean="0"/>
              <a:t>many files-Alex</a:t>
            </a:r>
            <a:endParaRPr lang="en-US" dirty="0" smtClean="0"/>
          </a:p>
          <a:p>
            <a:pPr lvl="1"/>
            <a:r>
              <a:rPr lang="en-US" dirty="0" smtClean="0"/>
              <a:t>Wiki: </a:t>
            </a:r>
            <a:r>
              <a:rPr lang="en-US" dirty="0" smtClean="0">
                <a:hlinkClick r:id="rId2"/>
              </a:rPr>
              <a:t>http://wiki.hpc.ufl.edu/index.php/Main_Page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Bugzilla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http://support.hpc.ufl.edu/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Useful for handling data and statistical analysis</a:t>
            </a:r>
          </a:p>
          <a:p>
            <a:endParaRPr lang="en-US" dirty="0" smtClean="0"/>
          </a:p>
          <a:p>
            <a:r>
              <a:rPr lang="en-US" dirty="0" smtClean="0"/>
              <a:t>Help with SAS</a:t>
            </a:r>
          </a:p>
          <a:p>
            <a:pPr marL="788670" lvl="1" indent="-514350"/>
            <a:r>
              <a:rPr lang="en-US" dirty="0" smtClean="0"/>
              <a:t>SAS Support:  http://support.sas.com/documentation/cdl/en/statug/63347/HTML/default/viewer.htm#titlepage.htm</a:t>
            </a:r>
          </a:p>
          <a:p>
            <a:pPr marL="788670" lvl="1" indent="-514350"/>
            <a:r>
              <a:rPr lang="en-US" dirty="0" smtClean="0"/>
              <a:t>HPC Wiki: </a:t>
            </a:r>
          </a:p>
          <a:p>
            <a:pPr marL="1062990" lvl="2" indent="-514350">
              <a:buNone/>
            </a:pPr>
            <a:r>
              <a:rPr lang="en-US" dirty="0" smtClean="0"/>
              <a:t>     http://wiki.hpc.ufl.edu/index.php/SAS</a:t>
            </a:r>
          </a:p>
          <a:p>
            <a:pPr marL="788670" lvl="1" indent="-514350"/>
            <a:r>
              <a:rPr lang="en-US" dirty="0" smtClean="0"/>
              <a:t>Google: </a:t>
            </a:r>
          </a:p>
          <a:p>
            <a:pPr marL="788670" lvl="1" indent="-514350">
              <a:buNone/>
            </a:pPr>
            <a:r>
              <a:rPr lang="en-US" dirty="0" smtClean="0"/>
              <a:t>  	https://www.google.com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Editor: Where all the SAS code is kept. These files are in the file format .</a:t>
            </a:r>
            <a:r>
              <a:rPr lang="en-US" dirty="0" err="1" smtClean="0"/>
              <a:t>sas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Log: This will tell you if there are many warnings or errors for each SAS procedure.</a:t>
            </a:r>
          </a:p>
          <a:p>
            <a:endParaRPr lang="en-US" dirty="0"/>
          </a:p>
          <a:p>
            <a:r>
              <a:rPr lang="en-US" dirty="0" smtClean="0"/>
              <a:t>Output: Some SAS procedures produce output not stored as datasets. This can be suppressed by using </a:t>
            </a:r>
            <a:r>
              <a:rPr lang="en-US" dirty="0" err="1" smtClean="0"/>
              <a:t>ods</a:t>
            </a:r>
            <a:r>
              <a:rPr lang="en-US" dirty="0" smtClean="0"/>
              <a:t> listing close;</a:t>
            </a:r>
          </a:p>
          <a:p>
            <a:endParaRPr lang="en-US" dirty="0" smtClean="0"/>
          </a:p>
          <a:p>
            <a:r>
              <a:rPr lang="en-US" dirty="0" smtClean="0"/>
              <a:t>Datasets:  SAS uses its own format for data sets. Data in formats such as .txt or excel files must be imported into SAS.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on HPC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Useful for analyzing large datasets, submit job and check log later.</a:t>
            </a:r>
          </a:p>
          <a:p>
            <a:r>
              <a:rPr lang="en-US" dirty="0" smtClean="0"/>
              <a:t>HPC can also run SAS interactively, useful for debugging or testing subset of data.</a:t>
            </a:r>
          </a:p>
          <a:p>
            <a:r>
              <a:rPr lang="en-US" dirty="0" smtClean="0"/>
              <a:t>Useful for generating and analyzing many small datasets.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</a:t>
            </a:r>
            <a:r>
              <a:rPr lang="en-US" dirty="0" smtClean="0"/>
              <a:t>Script - 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#!/</a:t>
            </a:r>
            <a:r>
              <a:rPr lang="en-US" dirty="0"/>
              <a:t>bin/bash</a:t>
            </a:r>
          </a:p>
          <a:p>
            <a:pPr>
              <a:buNone/>
            </a:pPr>
            <a:r>
              <a:rPr lang="en-US" dirty="0"/>
              <a:t>#</a:t>
            </a:r>
          </a:p>
          <a:p>
            <a:pPr>
              <a:buNone/>
            </a:pPr>
            <a:r>
              <a:rPr lang="en-US" dirty="0"/>
              <a:t>#PBS </a:t>
            </a:r>
            <a:r>
              <a:rPr lang="en-US" dirty="0" smtClean="0"/>
              <a:t>–N </a:t>
            </a:r>
            <a:r>
              <a:rPr lang="en-US" dirty="0" err="1" smtClean="0"/>
              <a:t>AnalysisName</a:t>
            </a:r>
            <a:endParaRPr lang="en-US" dirty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PBS -m </a:t>
            </a:r>
            <a:r>
              <a:rPr lang="en-US" dirty="0" err="1" smtClean="0"/>
              <a:t>abe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#PBS -M rbacher@ufl.edu</a:t>
            </a:r>
          </a:p>
          <a:p>
            <a:pPr>
              <a:buNone/>
            </a:pPr>
            <a:r>
              <a:rPr lang="en-US" dirty="0"/>
              <a:t>#PBS -l nodes=1:ppn=1</a:t>
            </a:r>
          </a:p>
          <a:p>
            <a:pPr>
              <a:buNone/>
            </a:pPr>
            <a:r>
              <a:rPr lang="en-US" dirty="0"/>
              <a:t>#PBS -l </a:t>
            </a:r>
            <a:r>
              <a:rPr lang="en-US" dirty="0" err="1" smtClean="0"/>
              <a:t>pmem</a:t>
            </a:r>
            <a:r>
              <a:rPr lang="en-US" dirty="0" smtClean="0"/>
              <a:t>=</a:t>
            </a:r>
            <a:r>
              <a:rPr lang="en-US" dirty="0" smtClean="0"/>
              <a:t>1.5M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#PBS </a:t>
            </a:r>
            <a:r>
              <a:rPr lang="en-US" dirty="0"/>
              <a:t>-l </a:t>
            </a:r>
            <a:r>
              <a:rPr lang="en-US" dirty="0" err="1"/>
              <a:t>walltime</a:t>
            </a:r>
            <a:r>
              <a:rPr lang="en-US" dirty="0"/>
              <a:t>=00:05:00</a:t>
            </a:r>
          </a:p>
          <a:p>
            <a:pPr>
              <a:buNone/>
            </a:pPr>
            <a:r>
              <a:rPr lang="en-US" dirty="0" smtClean="0"/>
              <a:t>#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module load </a:t>
            </a:r>
            <a:r>
              <a:rPr lang="en-US" dirty="0" err="1" smtClean="0"/>
              <a:t>sas</a:t>
            </a:r>
            <a:r>
              <a:rPr lang="en-US" dirty="0" smtClean="0"/>
              <a:t>/9.3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sas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nonews</a:t>
            </a:r>
            <a:r>
              <a:rPr lang="en-US" dirty="0" smtClean="0"/>
              <a:t> -</a:t>
            </a:r>
            <a:r>
              <a:rPr lang="en-US" dirty="0"/>
              <a:t>log </a:t>
            </a:r>
            <a:r>
              <a:rPr lang="en-US" dirty="0" smtClean="0"/>
              <a:t>NAME.log </a:t>
            </a:r>
            <a:r>
              <a:rPr lang="en-US" dirty="0"/>
              <a:t>-</a:t>
            </a:r>
            <a:r>
              <a:rPr lang="en-US" dirty="0" err="1"/>
              <a:t>memsize</a:t>
            </a:r>
            <a:r>
              <a:rPr lang="en-US" dirty="0"/>
              <a:t> </a:t>
            </a:r>
            <a:r>
              <a:rPr lang="en-US" dirty="0" smtClean="0"/>
              <a:t>N -</a:t>
            </a:r>
            <a:r>
              <a:rPr lang="en-US" dirty="0" err="1" smtClean="0"/>
              <a:t>realmemsize</a:t>
            </a:r>
            <a:r>
              <a:rPr lang="en-US" dirty="0" smtClean="0"/>
              <a:t> N  </a:t>
            </a:r>
            <a:r>
              <a:rPr lang="en-US" dirty="0"/>
              <a:t>-work </a:t>
            </a:r>
            <a:r>
              <a:rPr lang="en-US" dirty="0"/>
              <a:t>$</a:t>
            </a:r>
            <a:r>
              <a:rPr lang="en-US" dirty="0" smtClean="0"/>
              <a:t>TMPDIR </a:t>
            </a:r>
            <a:r>
              <a:rPr lang="en-US" dirty="0" smtClean="0"/>
              <a:t>-</a:t>
            </a:r>
            <a:r>
              <a:rPr lang="en-US" dirty="0" err="1" smtClean="0"/>
              <a:t>sysin</a:t>
            </a:r>
            <a:r>
              <a:rPr lang="en-US" dirty="0" smtClean="0"/>
              <a:t> SASCODE.sas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</a:t>
            </a:r>
            <a:r>
              <a:rPr lang="en-US" dirty="0" smtClean="0"/>
              <a:t>Script – GE (biocluster)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#!/bin/bash </a:t>
            </a:r>
          </a:p>
          <a:p>
            <a:pPr>
              <a:buNone/>
            </a:pPr>
            <a:r>
              <a:rPr lang="en-US" dirty="0"/>
              <a:t>#$ -N </a:t>
            </a:r>
            <a:r>
              <a:rPr lang="en-US" dirty="0" err="1" smtClean="0"/>
              <a:t>sas_job</a:t>
            </a:r>
            <a:endParaRPr lang="en-US" dirty="0"/>
          </a:p>
          <a:p>
            <a:pPr>
              <a:buNone/>
            </a:pPr>
            <a:r>
              <a:rPr lang="en-US" dirty="0"/>
              <a:t>#$ -m </a:t>
            </a:r>
            <a:r>
              <a:rPr lang="en-US" dirty="0" err="1" smtClean="0"/>
              <a:t>abe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#$ </a:t>
            </a:r>
            <a:r>
              <a:rPr lang="en-US" dirty="0"/>
              <a:t>-M </a:t>
            </a:r>
            <a:r>
              <a:rPr lang="en-US" dirty="0" err="1"/>
              <a:t>rbacher@</a:t>
            </a:r>
            <a:r>
              <a:rPr lang="en-US" dirty="0" err="1" smtClean="0"/>
              <a:t>ufl.edu</a:t>
            </a:r>
            <a:endParaRPr lang="en-US" dirty="0"/>
          </a:p>
          <a:p>
            <a:pPr>
              <a:buNone/>
            </a:pPr>
            <a:r>
              <a:rPr lang="en-US" dirty="0"/>
              <a:t>#$ -j y</a:t>
            </a:r>
          </a:p>
          <a:p>
            <a:pPr>
              <a:buNone/>
            </a:pPr>
            <a:r>
              <a:rPr lang="en-US" dirty="0"/>
              <a:t>#$ -l </a:t>
            </a:r>
            <a:r>
              <a:rPr lang="en-US" dirty="0" err="1"/>
              <a:t>h_vmem</a:t>
            </a:r>
            <a:r>
              <a:rPr lang="en-US" dirty="0"/>
              <a:t>=4g</a:t>
            </a:r>
          </a:p>
          <a:p>
            <a:pPr>
              <a:buNone/>
            </a:pPr>
            <a:r>
              <a:rPr lang="en-US" dirty="0"/>
              <a:t>#$ -l </a:t>
            </a:r>
            <a:r>
              <a:rPr lang="en-US" dirty="0" err="1"/>
              <a:t>h_rt</a:t>
            </a:r>
            <a:r>
              <a:rPr lang="en-US" dirty="0"/>
              <a:t>=01:00:00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module load </a:t>
            </a:r>
            <a:r>
              <a:rPr lang="en-US" dirty="0" err="1"/>
              <a:t>sas</a:t>
            </a:r>
            <a:r>
              <a:rPr lang="en-US" dirty="0"/>
              <a:t>/9.3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sas</a:t>
            </a:r>
            <a:r>
              <a:rPr lang="en-US" dirty="0" smtClean="0"/>
              <a:t> –</a:t>
            </a:r>
            <a:r>
              <a:rPr lang="en-US" dirty="0" err="1" smtClean="0"/>
              <a:t>nonews</a:t>
            </a:r>
            <a:r>
              <a:rPr lang="en-US" dirty="0" smtClean="0"/>
              <a:t> -</a:t>
            </a:r>
            <a:r>
              <a:rPr lang="en-US" dirty="0"/>
              <a:t>log </a:t>
            </a:r>
            <a:r>
              <a:rPr lang="en-US" dirty="0" smtClean="0"/>
              <a:t>NAME.log </a:t>
            </a:r>
            <a:r>
              <a:rPr lang="en-US" dirty="0"/>
              <a:t>-</a:t>
            </a:r>
            <a:r>
              <a:rPr lang="en-US" dirty="0" err="1"/>
              <a:t>memsize</a:t>
            </a:r>
            <a:r>
              <a:rPr lang="en-US" dirty="0"/>
              <a:t> </a:t>
            </a:r>
            <a:r>
              <a:rPr lang="en-US" dirty="0" smtClean="0"/>
              <a:t>N -</a:t>
            </a:r>
            <a:r>
              <a:rPr lang="en-US" dirty="0" err="1" smtClean="0"/>
              <a:t>realmemsize</a:t>
            </a:r>
            <a:r>
              <a:rPr lang="en-US" dirty="0" smtClean="0"/>
              <a:t> N </a:t>
            </a:r>
            <a:r>
              <a:rPr lang="en-US" dirty="0" smtClean="0"/>
              <a:t>-</a:t>
            </a:r>
            <a:r>
              <a:rPr lang="en-US" dirty="0"/>
              <a:t>work </a:t>
            </a:r>
            <a:r>
              <a:rPr lang="en-US" dirty="0"/>
              <a:t>$</a:t>
            </a:r>
            <a:r>
              <a:rPr lang="en-US" dirty="0" smtClean="0"/>
              <a:t>TMPDIR </a:t>
            </a:r>
            <a:r>
              <a:rPr lang="en-US" dirty="0" smtClean="0"/>
              <a:t>-</a:t>
            </a:r>
            <a:r>
              <a:rPr lang="en-US" dirty="0" err="1" smtClean="0"/>
              <a:t>sysin</a:t>
            </a:r>
            <a:r>
              <a:rPr lang="en-US" dirty="0" smtClean="0"/>
              <a:t> SASCODE.sas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7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Biocluster</a:t>
            </a:r>
            <a:r>
              <a:rPr lang="en-US" dirty="0" smtClean="0"/>
              <a:t> is the fastest.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HPC </a:t>
            </a:r>
            <a:r>
              <a:rPr lang="en-US" dirty="0" smtClean="0"/>
              <a:t>Wiki at http://wiki.hpc.ufl.edu/index.php/BioCluster</a:t>
            </a:r>
          </a:p>
          <a:p>
            <a:r>
              <a:rPr lang="en-US" dirty="0" smtClean="0"/>
              <a:t>Use variables in submission script so you don’t have to retype.</a:t>
            </a:r>
          </a:p>
          <a:p>
            <a:r>
              <a:rPr lang="en-US" dirty="0" smtClean="0"/>
              <a:t>Make sure to set enough time and memory or job will be killed.</a:t>
            </a:r>
          </a:p>
          <a:p>
            <a:r>
              <a:rPr lang="en-US" dirty="0" smtClean="0"/>
              <a:t>Option –</a:t>
            </a:r>
            <a:r>
              <a:rPr lang="en-US" dirty="0" err="1" smtClean="0"/>
              <a:t>nonews</a:t>
            </a:r>
            <a:r>
              <a:rPr lang="en-US" dirty="0" smtClean="0"/>
              <a:t> in SAS command</a:t>
            </a:r>
          </a:p>
          <a:p>
            <a:r>
              <a:rPr lang="en-US" dirty="0" smtClean="0"/>
              <a:t>When using many files zip them first and then move them to $TMPDIR and unzip there, job will run much faster.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Make sure to change library names.</a:t>
            </a:r>
          </a:p>
          <a:p>
            <a:r>
              <a:rPr lang="en-US" dirty="0" smtClean="0"/>
              <a:t>Can improve performance here as well:</a:t>
            </a:r>
          </a:p>
          <a:p>
            <a:pPr lvl="1"/>
            <a:r>
              <a:rPr lang="en-US" dirty="0" smtClean="0"/>
              <a:t>Detailed explanations for these options in </a:t>
            </a:r>
            <a:r>
              <a:rPr lang="en-US" dirty="0" smtClean="0">
                <a:hlinkClick r:id="rId2"/>
              </a:rPr>
              <a:t>http://support.sas.com/documentation/cdl/en/lrcon/62955/HTML/default/viewer.htm#a001091089.htm</a:t>
            </a:r>
            <a:endParaRPr lang="en-US" dirty="0" smtClean="0"/>
          </a:p>
          <a:p>
            <a:pPr lvl="1"/>
            <a:r>
              <a:rPr lang="en-US" sz="2000" dirty="0" smtClean="0"/>
              <a:t>options </a:t>
            </a:r>
            <a:r>
              <a:rPr lang="en-US" sz="2000" dirty="0"/>
              <a:t>BUFNO=512 BUFSIZE=4M FULLSTIMER </a:t>
            </a:r>
            <a:r>
              <a:rPr lang="en-US" sz="2000" dirty="0" smtClean="0"/>
              <a:t>; </a:t>
            </a:r>
            <a:endParaRPr lang="en-US" sz="2000" dirty="0"/>
          </a:p>
          <a:p>
            <a:pPr lvl="1"/>
            <a:r>
              <a:rPr lang="en-US" sz="2000" dirty="0"/>
              <a:t>options compress=YES </a:t>
            </a:r>
            <a:r>
              <a:rPr lang="en-US" sz="2000" dirty="0" smtClean="0"/>
              <a:t>;  can be done in just 1 data step or global.</a:t>
            </a:r>
            <a:endParaRPr lang="en-US" sz="2000" dirty="0"/>
          </a:p>
          <a:p>
            <a:pPr lvl="1"/>
            <a:r>
              <a:rPr lang="en-US" sz="2000" dirty="0" smtClean="0"/>
              <a:t>This keeps a file open instead of keep opening and closing.</a:t>
            </a:r>
          </a:p>
          <a:p>
            <a:pPr lvl="2"/>
            <a:r>
              <a:rPr lang="en-US" dirty="0" err="1" smtClean="0"/>
              <a:t>sasfile</a:t>
            </a:r>
            <a:r>
              <a:rPr lang="en-US" dirty="0" smtClean="0"/>
              <a:t> FILENAME OPEN ;</a:t>
            </a:r>
            <a:endParaRPr lang="en-US" dirty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types of output: Log file and LST file</a:t>
            </a:r>
          </a:p>
          <a:p>
            <a:r>
              <a:rPr lang="en-US" dirty="0" smtClean="0"/>
              <a:t>The log file is very important to check to make sure all SAS procedures ran as expected.</a:t>
            </a:r>
          </a:p>
          <a:p>
            <a:endParaRPr lang="en-US" dirty="0" smtClean="0"/>
          </a:p>
          <a:p>
            <a:r>
              <a:rPr lang="en-US" dirty="0" smtClean="0"/>
              <a:t>The LST file will contain the results of SAS procedures.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SAS datasets can not be viewed in HPC. One option is to print using:</a:t>
            </a:r>
          </a:p>
          <a:p>
            <a:pPr lvl="1"/>
            <a:r>
              <a:rPr lang="en-US" dirty="0" smtClean="0"/>
              <a:t>Proc print data=DATA;</a:t>
            </a:r>
          </a:p>
          <a:p>
            <a:pPr lvl="1">
              <a:buNone/>
            </a:pPr>
            <a:r>
              <a:rPr lang="en-US" dirty="0" smtClean="0"/>
              <a:t>	Run;</a:t>
            </a:r>
          </a:p>
          <a:p>
            <a:pPr lvl="1">
              <a:buNone/>
            </a:pPr>
            <a:r>
              <a:rPr lang="en-US" dirty="0" smtClean="0"/>
              <a:t>This will be printed to the LST file.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2256</TotalTime>
  <Words>583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Using SAS on the HPC</vt:lpstr>
      <vt:lpstr>SAS</vt:lpstr>
      <vt:lpstr>SAS components</vt:lpstr>
      <vt:lpstr>Use on HPC</vt:lpstr>
      <vt:lpstr>Submission Script - PBS</vt:lpstr>
      <vt:lpstr>Submission Script – GE (biocluster)</vt:lpstr>
      <vt:lpstr>Tips</vt:lpstr>
      <vt:lpstr>SAS Code</vt:lpstr>
      <vt:lpstr>Output</vt:lpstr>
      <vt:lpstr>Examples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SAS on the HPC</dc:title>
  <dc:creator>Rhonda</dc:creator>
  <cp:lastModifiedBy>O M</cp:lastModifiedBy>
  <cp:revision>66</cp:revision>
  <dcterms:created xsi:type="dcterms:W3CDTF">2012-04-04T01:01:01Z</dcterms:created>
  <dcterms:modified xsi:type="dcterms:W3CDTF">2012-04-05T14:54:43Z</dcterms:modified>
</cp:coreProperties>
</file>