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7"/>
  </p:notesMasterIdLst>
  <p:sldIdLst>
    <p:sldId id="310" r:id="rId2"/>
    <p:sldId id="391" r:id="rId3"/>
    <p:sldId id="435" r:id="rId4"/>
    <p:sldId id="394" r:id="rId5"/>
    <p:sldId id="410" r:id="rId6"/>
    <p:sldId id="403" r:id="rId7"/>
    <p:sldId id="406" r:id="rId8"/>
    <p:sldId id="411" r:id="rId9"/>
    <p:sldId id="432" r:id="rId10"/>
    <p:sldId id="404" r:id="rId11"/>
    <p:sldId id="436" r:id="rId12"/>
    <p:sldId id="386" r:id="rId13"/>
    <p:sldId id="387" r:id="rId14"/>
    <p:sldId id="382" r:id="rId15"/>
    <p:sldId id="412" r:id="rId16"/>
    <p:sldId id="402" r:id="rId17"/>
    <p:sldId id="389" r:id="rId18"/>
    <p:sldId id="418" r:id="rId19"/>
    <p:sldId id="390" r:id="rId20"/>
    <p:sldId id="417" r:id="rId21"/>
    <p:sldId id="395" r:id="rId22"/>
    <p:sldId id="437" r:id="rId23"/>
    <p:sldId id="431" r:id="rId24"/>
    <p:sldId id="407" r:id="rId25"/>
    <p:sldId id="408" r:id="rId26"/>
    <p:sldId id="438" r:id="rId27"/>
    <p:sldId id="433" r:id="rId28"/>
    <p:sldId id="419" r:id="rId29"/>
    <p:sldId id="420" r:id="rId30"/>
    <p:sldId id="414" r:id="rId31"/>
    <p:sldId id="409" r:id="rId32"/>
    <p:sldId id="415" r:id="rId33"/>
    <p:sldId id="434" r:id="rId34"/>
    <p:sldId id="416" r:id="rId35"/>
    <p:sldId id="383" r:id="rId36"/>
    <p:sldId id="388" r:id="rId37"/>
    <p:sldId id="422" r:id="rId38"/>
    <p:sldId id="405" r:id="rId39"/>
    <p:sldId id="423" r:id="rId40"/>
    <p:sldId id="421" r:id="rId41"/>
    <p:sldId id="392" r:id="rId42"/>
    <p:sldId id="425" r:id="rId43"/>
    <p:sldId id="427" r:id="rId44"/>
    <p:sldId id="428" r:id="rId45"/>
    <p:sldId id="430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39B"/>
    <a:srgbClr val="F26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32" autoAdjust="0"/>
    <p:restoredTop sz="83819" autoAdjust="0"/>
  </p:normalViewPr>
  <p:slideViewPr>
    <p:cSldViewPr>
      <p:cViewPr>
        <p:scale>
          <a:sx n="100" d="100"/>
          <a:sy n="100" d="100"/>
        </p:scale>
        <p:origin x="-124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1455F-2FC6-DB42-8D73-CB130EBEDCFE}" type="datetimeFigureOut">
              <a:rPr lang="en-US" smtClean="0"/>
              <a:t>8/26/13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ECF53-FBF8-EF4E-8AF0-0D6A7FD95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31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742950" indent="-28575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430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6002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574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eaLnBrk="1" hangingPunct="1"/>
            <a:fld id="{942E2296-6C85-C64C-A96D-0FB61D51D98B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Differs from the traditional HPC in how nodes are provisioned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7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</a:t>
            </a:r>
            <a:r>
              <a:rPr lang="en-US" baseline="0" dirty="0" smtClean="0"/>
              <a:t> expensive</a:t>
            </a:r>
          </a:p>
          <a:p>
            <a:r>
              <a:rPr lang="en-US" baseline="0" dirty="0" smtClean="0"/>
              <a:t>Need specially constructed software</a:t>
            </a:r>
          </a:p>
          <a:p>
            <a:r>
              <a:rPr lang="en-US" baseline="0" dirty="0" smtClean="0"/>
              <a:t>Niche applications</a:t>
            </a:r>
          </a:p>
          <a:p>
            <a:r>
              <a:rPr lang="en-US" baseline="0" dirty="0" smtClean="0"/>
              <a:t>Need the payback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31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Splitting vs. Parallelization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Modeling</a:t>
            </a:r>
          </a:p>
          <a:p>
            <a:pPr lvl="1"/>
            <a:r>
              <a:rPr lang="en-US" dirty="0" smtClean="0"/>
              <a:t>Local sequence alignment</a:t>
            </a:r>
          </a:p>
          <a:p>
            <a:pPr lvl="1"/>
            <a:r>
              <a:rPr lang="en-US" dirty="0" smtClean="0"/>
              <a:t>Simulations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03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Differs from the traditional HPC in how nodes are provisioned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7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Differs from the traditional HPC in how nodes are provisioned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7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All #PBS need to go at top.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742950" indent="-28575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430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6002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574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eaLnBrk="1" hangingPunct="1"/>
            <a:fld id="{A8F2C395-687F-F74E-8E53-088E9641F2AF}" type="slidenum">
              <a:rPr lang="en-US" sz="1200"/>
              <a:pPr eaLnBrk="1" hangingPunct="1"/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Differs from the traditional HPC in how nodes are provisioned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7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2013 = over 1PB of sequencing data in OSDC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99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2013 = over 1PB of sequencing data in OSDC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99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Differs from the traditional HPC in how nodes are provisioned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7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742950" indent="-28575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430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6002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574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eaLnBrk="1" hangingPunct="1"/>
            <a:fld id="{5176C084-CAC3-694B-A87D-DF58C44AA8B7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742950" indent="-28575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430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6002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574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eaLnBrk="1" hangingPunct="1"/>
            <a:fld id="{5176C084-CAC3-694B-A87D-DF58C44AA8B7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Differs from the traditional HPC in how nodes are provisioned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7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742950" indent="-28575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430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6002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574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eaLnBrk="1" hangingPunct="1"/>
            <a:fld id="{5176C084-CAC3-694B-A87D-DF58C44AA8B7}" type="slidenum">
              <a:rPr lang="en-US" sz="1200"/>
              <a:pPr eaLnBrk="1" hangingPunct="1"/>
              <a:t>23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algn="r">
              <a:defRPr sz="4800" b="1">
                <a:solidFill>
                  <a:srgbClr val="00539B"/>
                </a:solidFill>
                <a:effectLst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6553200" y="4800600"/>
            <a:ext cx="1920240" cy="36576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  <a:extLst/>
          </a:lstStyle>
          <a:p>
            <a:fld id="{42F1F1E9-2AB1-44B4-980C-25193A48E369}" type="datetimeFigureOut">
              <a:rPr lang="en-US" smtClean="0"/>
              <a:pPr/>
              <a:t>8/26/13</a:t>
            </a:fld>
            <a:endParaRPr lang="en-US" dirty="0"/>
          </a:p>
        </p:txBody>
      </p:sp>
      <p:sp>
        <p:nvSpPr>
          <p:cNvPr id="21" name="Rectangle 19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03429"/>
            <a:ext cx="2286000" cy="204342"/>
          </a:xfrm>
          <a:prstGeom prst="rect">
            <a:avLst/>
          </a:prstGeom>
        </p:spPr>
      </p:pic>
      <p:sp>
        <p:nvSpPr>
          <p:cNvPr id="25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Box 25"/>
          <p:cNvSpPr txBox="1"/>
          <p:nvPr userDrawn="1"/>
        </p:nvSpPr>
        <p:spPr>
          <a:xfrm>
            <a:off x="7391400" y="6550223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www.it.ufl.edu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effectLst/>
        </p:spPr>
        <p:txBody>
          <a:bodyPr rtlCol="0"/>
          <a:lstStyle>
            <a:lvl1pPr>
              <a:defRPr>
                <a:effectLst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1250"/>
          </a:xfrm>
        </p:spPr>
        <p:txBody>
          <a:bodyPr anchor="ctr"/>
          <a:lstStyle>
            <a:lvl1pPr>
              <a:defRPr>
                <a:effectLst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4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19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03429"/>
            <a:ext cx="2286000" cy="204342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7391400" y="6550223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www.it.ufl.edu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9" name="Rectangle 19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03429"/>
            <a:ext cx="2286000" cy="204342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7391400" y="6550223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www.it.ufl.edu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9" r:id="rId3"/>
    <p:sldLayoutId id="2147483691" r:id="rId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rgbClr val="00539B"/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gitz@ufl.edu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9.png"/><Relationship Id="rId5" Type="http://schemas.openxmlformats.org/officeDocument/2006/relationships/image" Target="../media/image50.jpg"/><Relationship Id="rId6" Type="http://schemas.openxmlformats.org/officeDocument/2006/relationships/image" Target="../media/image51.jp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microsoft.com/office/2007/relationships/hdphoto" Target="../media/hdphoto1.wdp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7838"/>
            <a:ext cx="7772400" cy="2134562"/>
          </a:xfrm>
        </p:spPr>
        <p:txBody>
          <a:bodyPr>
            <a:noAutofit/>
          </a:bodyPr>
          <a:lstStyle/>
          <a:p>
            <a:r>
              <a:rPr lang="en-US" sz="3600" dirty="0" smtClean="0"/>
              <a:t>High Performance Computing</a:t>
            </a:r>
            <a:br>
              <a:rPr lang="en-US" sz="3600" dirty="0" smtClean="0"/>
            </a:br>
            <a:r>
              <a:rPr lang="en-US" sz="3600" dirty="0" smtClean="0"/>
              <a:t> in Life Sciences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Part I                             </a:t>
            </a:r>
            <a:r>
              <a:rPr lang="en-US" sz="3600" dirty="0" err="1" smtClean="0"/>
              <a:t>PartII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HPC Introduction                       </a:t>
            </a:r>
            <a:r>
              <a:rPr lang="en-US" sz="2800" dirty="0" err="1" smtClean="0"/>
              <a:t>BioComputing</a:t>
            </a:r>
            <a:r>
              <a:rPr lang="en-US" sz="2800" dirty="0" smtClean="0"/>
              <a:t> </a:t>
            </a:r>
            <a:r>
              <a:rPr lang="en-US" sz="2800" dirty="0" err="1" smtClean="0"/>
              <a:t>Sofware</a:t>
            </a:r>
            <a:r>
              <a:rPr lang="en-US" sz="2800" dirty="0" smtClean="0"/>
              <a:t> Introduction</a:t>
            </a:r>
            <a:endParaRPr lang="en-US" sz="28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5800" y="3733800"/>
            <a:ext cx="3352800" cy="1828800"/>
          </a:xfrm>
        </p:spPr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endParaRPr lang="en-US" sz="4400" dirty="0" smtClean="0"/>
          </a:p>
          <a:p>
            <a:r>
              <a:rPr lang="en-US" sz="4400" dirty="0" smtClean="0"/>
              <a:t>Oleksandr Moskalenko</a:t>
            </a:r>
          </a:p>
          <a:p>
            <a:r>
              <a:rPr lang="en-US" sz="4400" dirty="0" err="1" smtClean="0">
                <a:solidFill>
                  <a:schemeClr val="accent2"/>
                </a:solidFill>
              </a:rPr>
              <a:t>om@ufl.edu</a:t>
            </a:r>
            <a:endParaRPr lang="en-US" sz="4400" dirty="0" smtClean="0">
              <a:solidFill>
                <a:schemeClr val="accent2"/>
              </a:solidFill>
            </a:endParaRPr>
          </a:p>
          <a:p>
            <a:endParaRPr lang="en-US" sz="4400"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4572000" y="4114800"/>
            <a:ext cx="3352800" cy="1493794"/>
          </a:xfrm>
          <a:prstGeom prst="rect">
            <a:avLst/>
          </a:prstGeom>
        </p:spPr>
        <p:txBody>
          <a:bodyPr vert="horz" lIns="45720" rIns="45720">
            <a:normAutofit fontScale="62500" lnSpcReduction="20000"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dirty="0" smtClean="0"/>
          </a:p>
          <a:p>
            <a:r>
              <a:rPr lang="en-US" sz="4400" dirty="0" smtClean="0"/>
              <a:t>Matt Gitzendanner</a:t>
            </a:r>
          </a:p>
          <a:p>
            <a:r>
              <a:rPr lang="en-US" sz="4400" dirty="0" smtClean="0"/>
              <a:t> </a:t>
            </a:r>
            <a:r>
              <a:rPr lang="en-US" sz="4400" dirty="0" smtClean="0">
                <a:hlinkClick r:id="rId3"/>
              </a:rPr>
              <a:t>magitz@ufl.edu</a:t>
            </a:r>
            <a:endParaRPr lang="en-US" sz="4400" dirty="0" smtClean="0"/>
          </a:p>
        </p:txBody>
      </p:sp>
      <p:pic>
        <p:nvPicPr>
          <p:cNvPr id="2" name="Picture 1" descr="Screen Shot 2013-08-26 at 11.17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562600"/>
            <a:ext cx="58293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25 at 11.24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905214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/>
          <a:lstStyle/>
          <a:p>
            <a:pPr algn="ctr"/>
            <a:r>
              <a:rPr lang="en-US" dirty="0" err="1" smtClean="0"/>
              <a:t>BioComputing</a:t>
            </a:r>
            <a:r>
              <a:rPr lang="en-US" dirty="0" smtClean="0"/>
              <a:t> Growth - 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70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1283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Evolution of HPC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819400" y="3962400"/>
            <a:ext cx="3280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From Local to Global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7411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“Local” </a:t>
            </a:r>
            <a:r>
              <a:rPr lang="en-US" dirty="0" err="1" smtClean="0"/>
              <a:t>BioComputing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676400"/>
            <a:ext cx="675249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8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Early Grid </a:t>
            </a:r>
            <a:r>
              <a:rPr lang="en-US" dirty="0" err="1" smtClean="0"/>
              <a:t>BioComputing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76400"/>
            <a:ext cx="5867400" cy="44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10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88"/>
          <a:stretch/>
        </p:blipFill>
        <p:spPr>
          <a:xfrm>
            <a:off x="609600" y="228600"/>
            <a:ext cx="8022043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Storage and Networking:</a:t>
            </a:r>
          </a:p>
          <a:p>
            <a:pPr lvl="1"/>
            <a:r>
              <a:rPr lang="en-US" dirty="0" smtClean="0"/>
              <a:t>2Pb – </a:t>
            </a:r>
            <a:r>
              <a:rPr lang="en-US" dirty="0" err="1" smtClean="0"/>
              <a:t>Lustre</a:t>
            </a:r>
            <a:r>
              <a:rPr lang="en-US" dirty="0" smtClean="0"/>
              <a:t> parallel file system</a:t>
            </a:r>
          </a:p>
          <a:p>
            <a:pPr lvl="1"/>
            <a:r>
              <a:rPr lang="en-US" dirty="0" smtClean="0"/>
              <a:t>100Gbit networking, </a:t>
            </a:r>
            <a:r>
              <a:rPr lang="en-US" dirty="0" err="1" smtClean="0"/>
              <a:t>Infiniband</a:t>
            </a:r>
            <a:r>
              <a:rPr lang="en-US" dirty="0" smtClean="0"/>
              <a:t> Fabric</a:t>
            </a:r>
          </a:p>
          <a:p>
            <a:r>
              <a:rPr lang="en-US" dirty="0"/>
              <a:t>C</a:t>
            </a:r>
            <a:r>
              <a:rPr lang="en-US" dirty="0" smtClean="0"/>
              <a:t>omputing nodes:</a:t>
            </a:r>
          </a:p>
          <a:p>
            <a:pPr lvl="1"/>
            <a:r>
              <a:rPr lang="en-US" sz="2400" dirty="0" smtClean="0"/>
              <a:t>64 x 2.4GHz AMD Abu Dhabi cores</a:t>
            </a:r>
          </a:p>
          <a:p>
            <a:pPr lvl="1"/>
            <a:r>
              <a:rPr lang="en-US" sz="2400" dirty="0" smtClean="0"/>
              <a:t>254gb of usable memory</a:t>
            </a:r>
          </a:p>
          <a:p>
            <a:pPr lvl="1"/>
            <a:r>
              <a:rPr lang="en-US" sz="2400" dirty="0" smtClean="0"/>
              <a:t>1TB of local storage</a:t>
            </a:r>
            <a:endParaRPr lang="en-US" sz="2800" dirty="0"/>
          </a:p>
          <a:p>
            <a:r>
              <a:rPr lang="en-US" sz="2800" dirty="0" smtClean="0"/>
              <a:t>Big memory nodes:</a:t>
            </a:r>
          </a:p>
          <a:p>
            <a:pPr lvl="1"/>
            <a:r>
              <a:rPr lang="en-US" sz="2400" dirty="0" smtClean="0"/>
              <a:t>512Gb and 1TB memory with 48-80 cores</a:t>
            </a:r>
          </a:p>
          <a:p>
            <a:r>
              <a:rPr lang="en-US" sz="2800" dirty="0" smtClean="0"/>
              <a:t>GPU nodes:</a:t>
            </a:r>
          </a:p>
          <a:p>
            <a:pPr lvl="1"/>
            <a:r>
              <a:rPr lang="en-US" sz="2400" dirty="0" smtClean="0"/>
              <a:t>Tesla, Fermi, </a:t>
            </a:r>
            <a:r>
              <a:rPr lang="en-US" sz="2400" dirty="0" err="1" smtClean="0"/>
              <a:t>Kepler</a:t>
            </a:r>
            <a:r>
              <a:rPr lang="en-US" sz="2400" dirty="0" smtClean="0"/>
              <a:t> GPU classes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/>
          <a:lstStyle/>
          <a:p>
            <a:r>
              <a:rPr lang="en-US" dirty="0" smtClean="0"/>
              <a:t>Contemporary Cluster Specs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11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Considerations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743200"/>
            <a:ext cx="168021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988"/>
          <a:stretch/>
        </p:blipFill>
        <p:spPr>
          <a:xfrm>
            <a:off x="5486400" y="2362200"/>
            <a:ext cx="3576091" cy="2819400"/>
          </a:xfrm>
          <a:prstGeom prst="rect">
            <a:avLst/>
          </a:prstGeom>
        </p:spPr>
      </p:pic>
      <p:sp>
        <p:nvSpPr>
          <p:cNvPr id="8" name="Striped Right Arrow 7"/>
          <p:cNvSpPr/>
          <p:nvPr/>
        </p:nvSpPr>
        <p:spPr>
          <a:xfrm>
            <a:off x="2971800" y="3352800"/>
            <a:ext cx="2057400" cy="762000"/>
          </a:xfrm>
          <a:prstGeom prst="stripedRightArrow">
            <a:avLst>
              <a:gd name="adj1" fmla="val 50759"/>
              <a:gd name="adj2" fmla="val 556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97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Computational capacity vs. </a:t>
            </a:r>
          </a:p>
          <a:p>
            <a:pPr marL="393192" lvl="1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sz="2800" dirty="0" smtClean="0"/>
              <a:t>power and cooling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Considerations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99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382000" cy="4525963"/>
          </a:xfrm>
        </p:spPr>
        <p:txBody>
          <a:bodyPr/>
          <a:lstStyle/>
          <a:p>
            <a:r>
              <a:rPr lang="en-US" dirty="0"/>
              <a:t>UF Data Center on Eastside Campus</a:t>
            </a:r>
          </a:p>
          <a:p>
            <a:pPr lvl="1"/>
            <a:r>
              <a:rPr lang="en-US" dirty="0"/>
              <a:t>10,000 </a:t>
            </a:r>
            <a:r>
              <a:rPr lang="en-US" dirty="0" err="1"/>
              <a:t>sq.ft</a:t>
            </a:r>
            <a:r>
              <a:rPr lang="en-US" dirty="0"/>
              <a:t> and 1.75 MW total</a:t>
            </a:r>
          </a:p>
          <a:p>
            <a:pPr lvl="1"/>
            <a:r>
              <a:rPr lang="en-US" dirty="0"/>
              <a:t>5,000 sq. ft. space for </a:t>
            </a:r>
            <a:r>
              <a:rPr lang="en-US" dirty="0" smtClean="0"/>
              <a:t>Research Computing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UF Data Center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0400"/>
            <a:ext cx="9144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Interconnects</a:t>
            </a:r>
          </a:p>
          <a:p>
            <a:r>
              <a:rPr lang="en-US" dirty="0" smtClean="0"/>
              <a:t>Networking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Considerations</a:t>
            </a:r>
            <a:endParaRPr lang="en-US" dirty="0"/>
          </a:p>
        </p:txBody>
      </p:sp>
      <p:pic>
        <p:nvPicPr>
          <p:cNvPr id="8" name="Picture 7" descr="Screen Shot 2013-08-25 at 11.58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971800"/>
            <a:ext cx="4772522" cy="2717800"/>
          </a:xfrm>
          <a:prstGeom prst="rect">
            <a:avLst/>
          </a:prstGeom>
        </p:spPr>
      </p:pic>
      <p:pic>
        <p:nvPicPr>
          <p:cNvPr id="10" name="Picture 9" descr="Screen Shot 2013-08-26 at 12.01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05000"/>
            <a:ext cx="5536000" cy="25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24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The scale of biocomputing challenges</a:t>
            </a:r>
          </a:p>
          <a:p>
            <a:pPr lvl="1"/>
            <a:r>
              <a:rPr lang="en-US" dirty="0" smtClean="0"/>
              <a:t>The evolution of </a:t>
            </a:r>
            <a:r>
              <a:rPr lang="en-US" dirty="0" smtClean="0"/>
              <a:t>High-Performance Computing</a:t>
            </a:r>
            <a:endParaRPr lang="en-US" dirty="0" smtClean="0"/>
          </a:p>
          <a:p>
            <a:pPr lvl="1"/>
            <a:r>
              <a:rPr lang="en-US" dirty="0"/>
              <a:t>Current state of </a:t>
            </a:r>
            <a:r>
              <a:rPr lang="en-US" dirty="0" smtClean="0"/>
              <a:t>the traditional computing</a:t>
            </a:r>
          </a:p>
          <a:p>
            <a:pPr lvl="1"/>
            <a:r>
              <a:rPr lang="en-US" dirty="0" smtClean="0"/>
              <a:t>Parallelizing analyses</a:t>
            </a:r>
            <a:endParaRPr lang="en-US" dirty="0" smtClean="0"/>
          </a:p>
          <a:p>
            <a:pPr lvl="2"/>
            <a:r>
              <a:rPr lang="en-US" dirty="0" smtClean="0"/>
              <a:t>Traditional multiprocessing</a:t>
            </a:r>
            <a:endParaRPr lang="en-US" dirty="0" smtClean="0"/>
          </a:p>
          <a:p>
            <a:pPr lvl="2"/>
            <a:r>
              <a:rPr lang="en-US" dirty="0" err="1" smtClean="0"/>
              <a:t>Hadoop</a:t>
            </a:r>
            <a:endParaRPr lang="en-US" dirty="0" smtClean="0"/>
          </a:p>
          <a:p>
            <a:pPr lvl="2"/>
            <a:r>
              <a:rPr lang="en-US" dirty="0" smtClean="0"/>
              <a:t>Specialized approaches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 smtClean="0"/>
              <a:t>interfaces</a:t>
            </a:r>
            <a:endParaRPr lang="en-US" dirty="0" smtClean="0"/>
          </a:p>
          <a:p>
            <a:pPr lvl="2"/>
            <a:r>
              <a:rPr lang="en-US" dirty="0" smtClean="0"/>
              <a:t>GUI vs. Web vs. Batch (</a:t>
            </a:r>
            <a:r>
              <a:rPr lang="en-US" dirty="0" err="1" smtClean="0"/>
              <a:t>comman</a:t>
            </a:r>
            <a:r>
              <a:rPr lang="en-US" dirty="0" smtClean="0"/>
              <a:t>-line)</a:t>
            </a:r>
          </a:p>
          <a:p>
            <a:pPr lvl="1"/>
            <a:r>
              <a:rPr lang="en-US" dirty="0" smtClean="0"/>
              <a:t>Biocomputing Software (Part II)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989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Internet2 Innovation Platform</a:t>
            </a:r>
          </a:p>
          <a:p>
            <a:pPr lvl="1"/>
            <a:r>
              <a:rPr lang="en-US" dirty="0"/>
              <a:t>100 </a:t>
            </a:r>
            <a:r>
              <a:rPr lang="en-US" dirty="0" err="1"/>
              <a:t>Gpbs</a:t>
            </a:r>
            <a:r>
              <a:rPr lang="en-US" dirty="0"/>
              <a:t> connectivity</a:t>
            </a:r>
          </a:p>
          <a:p>
            <a:pPr lvl="1"/>
            <a:r>
              <a:rPr lang="en-US" dirty="0"/>
              <a:t>Campus Research Network now 200 </a:t>
            </a:r>
            <a:r>
              <a:rPr lang="en-US" dirty="0" err="1"/>
              <a:t>Gbps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9400"/>
            <a:ext cx="9144000" cy="373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96" y="304800"/>
            <a:ext cx="5127004" cy="106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48400" y="381002"/>
            <a:ext cx="2362200" cy="954107"/>
          </a:xfrm>
          <a:prstGeom prst="rect">
            <a:avLst/>
          </a:prstGeom>
          <a:solidFill>
            <a:srgbClr val="00539B"/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dirty="0">
                <a:solidFill>
                  <a:schemeClr val="bg2"/>
                </a:solidFill>
              </a:rPr>
              <a:t>UF was 1</a:t>
            </a:r>
            <a:r>
              <a:rPr lang="en-US" sz="2800" baseline="30000" dirty="0">
                <a:solidFill>
                  <a:schemeClr val="bg2"/>
                </a:solidFill>
              </a:rPr>
              <a:t>st</a:t>
            </a:r>
            <a:r>
              <a:rPr lang="en-US" sz="2800" dirty="0">
                <a:solidFill>
                  <a:schemeClr val="bg2"/>
                </a:solidFill>
              </a:rPr>
              <a:t> in the </a:t>
            </a:r>
            <a:r>
              <a:rPr lang="en-US" sz="2800" dirty="0" smtClean="0">
                <a:solidFill>
                  <a:schemeClr val="bg2"/>
                </a:solidFill>
              </a:rPr>
              <a:t>nation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Storage</a:t>
            </a:r>
          </a:p>
          <a:p>
            <a:r>
              <a:rPr lang="en-US" dirty="0" smtClean="0"/>
              <a:t>Parallel file systems</a:t>
            </a:r>
          </a:p>
          <a:p>
            <a:r>
              <a:rPr lang="en-US" dirty="0" smtClean="0"/>
              <a:t>High I/O storage</a:t>
            </a:r>
          </a:p>
          <a:p>
            <a:r>
              <a:rPr lang="en-US" dirty="0" smtClean="0"/>
              <a:t>Distributed storage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Considerations</a:t>
            </a:r>
            <a:endParaRPr lang="en-US" dirty="0"/>
          </a:p>
        </p:txBody>
      </p:sp>
      <p:pic>
        <p:nvPicPr>
          <p:cNvPr id="7" name="Picture 6" descr="6073929945_8e3cf25847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352800"/>
            <a:ext cx="6477000" cy="290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9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1283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Scaling the HPC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819400" y="3962400"/>
            <a:ext cx="3034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The power of many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2547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88"/>
          <a:stretch/>
        </p:blipFill>
        <p:spPr>
          <a:xfrm>
            <a:off x="609600" y="228600"/>
            <a:ext cx="8022043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3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8-26 at 7.10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00" y="2895601"/>
            <a:ext cx="4053000" cy="2667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Modeling, </a:t>
            </a:r>
            <a:r>
              <a:rPr lang="en-US" dirty="0" err="1" smtClean="0"/>
              <a:t>phylogenetics</a:t>
            </a:r>
            <a:r>
              <a:rPr lang="en-US" dirty="0" smtClean="0"/>
              <a:t>, simulations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Power</a:t>
            </a:r>
            <a:endParaRPr lang="en-US" dirty="0"/>
          </a:p>
        </p:txBody>
      </p:sp>
      <p:pic>
        <p:nvPicPr>
          <p:cNvPr id="5" name="Picture 4" descr="Screen Shot 2013-08-26 at 7.09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819400"/>
            <a:ext cx="4572000" cy="2779173"/>
          </a:xfrm>
          <a:prstGeom prst="rect">
            <a:avLst/>
          </a:prstGeom>
        </p:spPr>
      </p:pic>
      <p:pic>
        <p:nvPicPr>
          <p:cNvPr id="4" name="Picture 3" descr="Screen Shot 2013-08-26 at 7.07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19401"/>
            <a:ext cx="4031081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6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i="1" dirty="0" smtClean="0"/>
              <a:t>De-</a:t>
            </a:r>
            <a:r>
              <a:rPr lang="en-US" dirty="0" smtClean="0"/>
              <a:t>novo genome assembly</a:t>
            </a:r>
          </a:p>
          <a:p>
            <a:pPr lvl="1"/>
            <a:r>
              <a:rPr lang="en-US" dirty="0" smtClean="0"/>
              <a:t>Short-read mapping</a:t>
            </a:r>
          </a:p>
          <a:p>
            <a:pPr lvl="1"/>
            <a:r>
              <a:rPr lang="en-US" dirty="0" smtClean="0"/>
              <a:t>RNA-</a:t>
            </a:r>
            <a:r>
              <a:rPr lang="en-US" dirty="0" err="1" smtClean="0"/>
              <a:t>Seq</a:t>
            </a:r>
            <a:endParaRPr lang="en-US" dirty="0" smtClean="0"/>
          </a:p>
          <a:p>
            <a:pPr lvl="1"/>
            <a:r>
              <a:rPr lang="en-US" dirty="0" smtClean="0"/>
              <a:t>BS-</a:t>
            </a:r>
            <a:r>
              <a:rPr lang="en-US" dirty="0" err="1" smtClean="0"/>
              <a:t>Seq</a:t>
            </a:r>
            <a:endParaRPr lang="en-US" dirty="0" smtClean="0"/>
          </a:p>
          <a:p>
            <a:pPr lvl="1"/>
            <a:r>
              <a:rPr lang="en-US" dirty="0" err="1" smtClean="0"/>
              <a:t>CHIP-Seq</a:t>
            </a:r>
            <a:endParaRPr lang="en-US" dirty="0" smtClean="0"/>
          </a:p>
          <a:p>
            <a:pPr lvl="1"/>
            <a:r>
              <a:rPr lang="en-US" dirty="0" smtClean="0"/>
              <a:t>SNP calling</a:t>
            </a:r>
          </a:p>
          <a:p>
            <a:pPr lvl="1"/>
            <a:r>
              <a:rPr lang="en-US" dirty="0" smtClean="0"/>
              <a:t>Pathway analysis</a:t>
            </a:r>
            <a:endParaRPr lang="en-US" dirty="0"/>
          </a:p>
          <a:p>
            <a:pPr lvl="1"/>
            <a:r>
              <a:rPr lang="en-US" dirty="0" smtClean="0"/>
              <a:t>…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Why? Poor parallelization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Computation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02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1283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Circumventing the Moore’s Law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819400" y="3962400"/>
            <a:ext cx="3147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Divide and conquer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0379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 smtClean="0"/>
              <a:t>Split analyses manually, run separately</a:t>
            </a:r>
          </a:p>
          <a:p>
            <a:pPr lvl="1"/>
            <a:r>
              <a:rPr lang="en-US" sz="2800" dirty="0" smtClean="0"/>
              <a:t>Multi-core (SMP) analyses with enabled software</a:t>
            </a:r>
          </a:p>
          <a:p>
            <a:pPr lvl="1"/>
            <a:r>
              <a:rPr lang="en-US" sz="2800" dirty="0" smtClean="0"/>
              <a:t>Multi-node (MPI) analyses with specially constructed software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Parallel Computing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941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Highly Parallelizable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Computing</a:t>
            </a:r>
            <a:endParaRPr lang="en-US" dirty="0"/>
          </a:p>
        </p:txBody>
      </p:sp>
      <p:pic>
        <p:nvPicPr>
          <p:cNvPr id="5" name="Picture 4" descr="Screen Shot 2013-08-26 at 9.56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81200"/>
            <a:ext cx="5943600" cy="2476500"/>
          </a:xfrm>
          <a:prstGeom prst="rect">
            <a:avLst/>
          </a:prstGeom>
        </p:spPr>
      </p:pic>
      <p:pic>
        <p:nvPicPr>
          <p:cNvPr id="6" name="Picture 5" descr="Screen Shot 2013-08-26 at 9.58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81200"/>
            <a:ext cx="3721100" cy="2222500"/>
          </a:xfrm>
          <a:prstGeom prst="rect">
            <a:avLst/>
          </a:prstGeom>
        </p:spPr>
      </p:pic>
      <p:pic>
        <p:nvPicPr>
          <p:cNvPr id="7" name="Picture 6" descr="Screen Shot 2013-08-26 at 10.00.3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86200"/>
            <a:ext cx="5245100" cy="26002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4600" y="5105400"/>
            <a:ext cx="19871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smtClean="0"/>
              <a:t>Need the code!</a:t>
            </a:r>
          </a:p>
          <a:p>
            <a:pPr marL="0" lvl="1"/>
            <a:endParaRPr lang="en-US" dirty="0"/>
          </a:p>
          <a:p>
            <a:pPr marL="0" lvl="1" algn="ctr"/>
            <a:r>
              <a:rPr lang="en-US" dirty="0" smtClean="0"/>
              <a:t>        CUDA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7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Highly Parallelizable</a:t>
            </a:r>
          </a:p>
          <a:p>
            <a:pPr lvl="1"/>
            <a:r>
              <a:rPr lang="en-US" dirty="0" smtClean="0"/>
              <a:t>Standard x86 cores</a:t>
            </a:r>
          </a:p>
          <a:p>
            <a:pPr lvl="1"/>
            <a:r>
              <a:rPr lang="en-US" dirty="0" smtClean="0"/>
              <a:t>No need for learning a different programming paradigm ???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 Computing</a:t>
            </a:r>
            <a:endParaRPr lang="en-US" dirty="0"/>
          </a:p>
        </p:txBody>
      </p:sp>
      <p:pic>
        <p:nvPicPr>
          <p:cNvPr id="4" name="Picture 3" descr="Screen Shot 2013-08-26 at 10.02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81400"/>
            <a:ext cx="2868165" cy="1930400"/>
          </a:xfrm>
          <a:prstGeom prst="rect">
            <a:avLst/>
          </a:prstGeom>
        </p:spPr>
      </p:pic>
      <p:pic>
        <p:nvPicPr>
          <p:cNvPr id="9" name="Picture 8" descr="Screen Shot 2013-08-26 at 10.03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819400"/>
            <a:ext cx="4419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1283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Historical Perspective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676400" y="3962400"/>
            <a:ext cx="6124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From a molecule to millions of genomes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29655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Specialized Processing</a:t>
            </a:r>
            <a:endParaRPr lang="en-US" dirty="0"/>
          </a:p>
        </p:txBody>
      </p:sp>
      <p:pic>
        <p:nvPicPr>
          <p:cNvPr id="2" name="Picture 1" descr="Screen Shot 2013-08-26 at 9.45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2806700" cy="4648200"/>
          </a:xfrm>
          <a:prstGeom prst="rect">
            <a:avLst/>
          </a:prstGeom>
        </p:spPr>
      </p:pic>
      <p:pic>
        <p:nvPicPr>
          <p:cNvPr id="4" name="Picture 3" descr="Screen Shot 2013-08-26 at 9.45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057400"/>
            <a:ext cx="6057900" cy="255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4724400"/>
            <a:ext cx="1377723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4724400"/>
            <a:ext cx="1377723" cy="1371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4724400"/>
            <a:ext cx="13777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80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Distributed Computation (</a:t>
            </a:r>
            <a:r>
              <a:rPr lang="en-US" dirty="0" err="1" smtClean="0"/>
              <a:t>Hadoop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Screen Shot 2013-08-26 at 9.04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905001"/>
            <a:ext cx="3609545" cy="32766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981200" y="3429000"/>
            <a:ext cx="5334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248400" y="3429000"/>
            <a:ext cx="5334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152400" y="2819400"/>
            <a:ext cx="1676400" cy="1447800"/>
          </a:xfrm>
          <a:prstGeom prst="cloud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9600" y="3200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 DATA</a:t>
            </a:r>
            <a:endParaRPr lang="en-US" dirty="0"/>
          </a:p>
        </p:txBody>
      </p:sp>
      <p:sp>
        <p:nvSpPr>
          <p:cNvPr id="12" name="Double Bracket 11"/>
          <p:cNvSpPr/>
          <p:nvPr/>
        </p:nvSpPr>
        <p:spPr>
          <a:xfrm>
            <a:off x="6934200" y="2590800"/>
            <a:ext cx="1752600" cy="1828800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39000" y="3124200"/>
            <a:ext cx="14729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</a:t>
            </a:r>
          </a:p>
          <a:p>
            <a:r>
              <a:rPr lang="en-US" dirty="0" smtClean="0"/>
              <a:t>Hypotheses</a:t>
            </a:r>
          </a:p>
          <a:p>
            <a:r>
              <a:rPr lang="en-US" dirty="0" smtClean="0"/>
              <a:t>Patterns</a:t>
            </a:r>
          </a:p>
          <a:p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048000" y="5486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Map-Reduce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995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Biocomputing Cloud 9 ???</a:t>
            </a:r>
            <a:endParaRPr lang="en-US" dirty="0"/>
          </a:p>
        </p:txBody>
      </p:sp>
      <p:pic>
        <p:nvPicPr>
          <p:cNvPr id="7" name="Picture 6" descr="Screen Shot 2013-08-26 at 9.50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5769835" cy="40513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09600" y="1447800"/>
            <a:ext cx="7620000" cy="4419600"/>
          </a:xfrm>
          <a:prstGeom prst="cloud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1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1283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057400" y="3962400"/>
            <a:ext cx="5219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Interfaces, Interfaces, </a:t>
            </a:r>
            <a:r>
              <a:rPr lang="en-US" sz="2400" b="1" dirty="0" smtClean="0"/>
              <a:t>Interfaces!!!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59162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What the Future May Bring</a:t>
            </a:r>
            <a:endParaRPr lang="en-US" dirty="0"/>
          </a:p>
        </p:txBody>
      </p:sp>
      <p:pic>
        <p:nvPicPr>
          <p:cNvPr id="4" name="Picture 3" descr="Screen Shot 2013-08-26 at 10.09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3155807" cy="2133600"/>
          </a:xfrm>
          <a:prstGeom prst="rect">
            <a:avLst/>
          </a:prstGeom>
        </p:spPr>
      </p:pic>
      <p:pic>
        <p:nvPicPr>
          <p:cNvPr id="8" name="Picture 7" descr="Screen Shot 2013-08-26 at 10.12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124200"/>
            <a:ext cx="4851400" cy="3238500"/>
          </a:xfrm>
          <a:prstGeom prst="rect">
            <a:avLst/>
          </a:prstGeom>
        </p:spPr>
      </p:pic>
      <p:pic>
        <p:nvPicPr>
          <p:cNvPr id="6" name="Picture 5" descr="Screen Shot 2013-08-26 at 10.10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47800"/>
            <a:ext cx="4210690" cy="2311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733800"/>
            <a:ext cx="36068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6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2838"/>
          </a:xfrm>
        </p:spPr>
        <p:txBody>
          <a:bodyPr lIns="64291" tIns="32146" rIns="64291" bIns="32146"/>
          <a:lstStyle/>
          <a:p>
            <a:pPr>
              <a:defRPr/>
            </a:pPr>
            <a:r>
              <a:rPr lang="en-US" dirty="0" smtClean="0"/>
              <a:t>Graphical User Interfaces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143000"/>
            <a:ext cx="4406900" cy="4875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810000"/>
            <a:ext cx="7505700" cy="2369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143000"/>
            <a:ext cx="5669789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Proprietary applications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Graphical User Interface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Integrate multiple tools, pipelines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User friendly-wizards for analyses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Many can tie into servers or clusters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Often highly optimized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Expensive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Limited flexibility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Limited scalability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Proprietary algorithms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Graphical User Interfaces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500" y="2819400"/>
            <a:ext cx="1536700" cy="1078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360" y="5410200"/>
            <a:ext cx="5029200" cy="1031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724400"/>
            <a:ext cx="2514600" cy="63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838200"/>
            <a:ext cx="1625600" cy="162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500" y="38100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66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2838"/>
          </a:xfrm>
        </p:spPr>
        <p:txBody>
          <a:bodyPr lIns="64291" tIns="32146" rIns="64291" bIns="32146"/>
          <a:lstStyle/>
          <a:p>
            <a:pPr>
              <a:defRPr/>
            </a:pPr>
            <a:r>
              <a:rPr lang="en-US" dirty="0" smtClean="0"/>
              <a:t>Web Interfaces</a:t>
            </a:r>
            <a:endParaRPr lang="en-US" dirty="0"/>
          </a:p>
        </p:txBody>
      </p:sp>
      <p:pic>
        <p:nvPicPr>
          <p:cNvPr id="6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rcRect l="-4636" r="-4636"/>
          <a:stretch>
            <a:fillRect/>
          </a:stretch>
        </p:blipFill>
        <p:spPr>
          <a:xfrm>
            <a:off x="0" y="1295400"/>
            <a:ext cx="6526386" cy="409195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581400"/>
            <a:ext cx="7874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7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Galaxy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Free, Open Source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Public or private instance, physical or cloud-based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Web interface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Most applications can be integrated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User made pipelines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Moderately scalable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Integrating applications time consuming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User made pipelines—where to start? reliability?</a:t>
            </a:r>
          </a:p>
          <a:p>
            <a:pPr marL="393192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Interfaces</a:t>
            </a:r>
            <a:endParaRPr lang="en-US" dirty="0"/>
          </a:p>
        </p:txBody>
      </p:sp>
      <p:pic>
        <p:nvPicPr>
          <p:cNvPr id="4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410200"/>
            <a:ext cx="2418443" cy="609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428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2838"/>
          </a:xfrm>
        </p:spPr>
        <p:txBody>
          <a:bodyPr lIns="64291" tIns="32146" rIns="64291" bIns="32146"/>
          <a:lstStyle/>
          <a:p>
            <a:pPr>
              <a:defRPr/>
            </a:pPr>
            <a:r>
              <a:rPr lang="en-US" dirty="0" smtClean="0"/>
              <a:t>Batch Processing</a:t>
            </a:r>
            <a:endParaRPr lang="en-US" dirty="0"/>
          </a:p>
        </p:txBody>
      </p:sp>
      <p:pic>
        <p:nvPicPr>
          <p:cNvPr id="3" name="Picture 2" descr="Screen Shot 2013-08-26 at 10.28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7010400" cy="513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0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/>
          <a:lstStyle/>
          <a:p>
            <a:pPr algn="ctr"/>
            <a:r>
              <a:rPr lang="en-US" dirty="0" smtClean="0"/>
              <a:t>The Beginning</a:t>
            </a:r>
            <a:endParaRPr lang="en-US" dirty="0"/>
          </a:p>
        </p:txBody>
      </p:sp>
      <p:pic>
        <p:nvPicPr>
          <p:cNvPr id="3" name="Picture 2" descr="Screen Shot 2013-08-25 at 11.29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223000" cy="458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17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2838"/>
          </a:xfrm>
        </p:spPr>
        <p:txBody>
          <a:bodyPr lIns="64291" tIns="32146" rIns="64291" bIns="32146"/>
          <a:lstStyle/>
          <a:p>
            <a:pPr>
              <a:defRPr/>
            </a:pPr>
            <a:r>
              <a:rPr lang="en-US" dirty="0" smtClean="0"/>
              <a:t>Batch Processing</a:t>
            </a:r>
            <a:endParaRPr lang="en-US" dirty="0"/>
          </a:p>
        </p:txBody>
      </p:sp>
      <p:grpSp>
        <p:nvGrpSpPr>
          <p:cNvPr id="34820" name="Group 6"/>
          <p:cNvGrpSpPr>
            <a:grpSpLocks/>
          </p:cNvGrpSpPr>
          <p:nvPr/>
        </p:nvGrpSpPr>
        <p:grpSpPr bwMode="auto">
          <a:xfrm>
            <a:off x="6232922" y="1143000"/>
            <a:ext cx="2678906" cy="5357813"/>
            <a:chOff x="8483600" y="1828800"/>
            <a:chExt cx="3810000" cy="7620000"/>
          </a:xfrm>
          <a:solidFill>
            <a:schemeClr val="accent1"/>
          </a:solidFill>
        </p:grpSpPr>
        <p:sp>
          <p:nvSpPr>
            <p:cNvPr id="22" name="Rounded Rectangle 21"/>
            <p:cNvSpPr/>
            <p:nvPr/>
          </p:nvSpPr>
          <p:spPr bwMode="auto">
            <a:xfrm>
              <a:off x="8483600" y="1828800"/>
              <a:ext cx="3810000" cy="7620000"/>
            </a:xfrm>
            <a:prstGeom prst="roundRect">
              <a:avLst/>
            </a:prstGeom>
            <a:grp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en-US" sz="2800"/>
            </a:p>
          </p:txBody>
        </p:sp>
        <p:sp>
          <p:nvSpPr>
            <p:cNvPr id="34824" name="TextBox 16"/>
            <p:cNvSpPr txBox="1">
              <a:spLocks noChangeArrowheads="1"/>
            </p:cNvSpPr>
            <p:nvPr/>
          </p:nvSpPr>
          <p:spPr bwMode="auto">
            <a:xfrm>
              <a:off x="8870949" y="7315198"/>
              <a:ext cx="2971800" cy="19697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1pPr>
              <a:lvl2pPr marL="742950" indent="-285750"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2pPr>
              <a:lvl3pPr marL="1143000" indent="-228600"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3pPr>
              <a:lvl4pPr marL="1600200" indent="-228600"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4pPr>
              <a:lvl5pPr marL="2057400" indent="-228600"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9pPr>
            </a:lstStyle>
            <a:p>
              <a:pPr algn="ctr" eaLnBrk="1" hangingPunct="1"/>
              <a:r>
                <a:rPr lang="en-US" sz="2800" dirty="0">
                  <a:solidFill>
                    <a:srgbClr val="FFFFFF"/>
                  </a:solidFill>
                  <a:latin typeface="+mn-lt"/>
                </a:rPr>
                <a:t>Your job runs on the cluster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99562" y="1828800"/>
              <a:ext cx="2654958" cy="135695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solidFill>
                    <a:srgbClr val="FFFFFF"/>
                  </a:solidFill>
                </a:rPr>
                <a:t>Compute</a:t>
              </a:r>
            </a:p>
            <a:p>
              <a:pPr algn="ctr">
                <a:defRPr/>
              </a:pPr>
              <a:r>
                <a:rPr lang="en-US" sz="2800" dirty="0">
                  <a:solidFill>
                    <a:srgbClr val="FFFFFF"/>
                  </a:solidFill>
                </a:rPr>
                <a:t>resources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54806" y="1143000"/>
            <a:ext cx="2464594" cy="5357813"/>
            <a:chOff x="354806" y="1143000"/>
            <a:chExt cx="2464594" cy="5357813"/>
          </a:xfrm>
        </p:grpSpPr>
        <p:grpSp>
          <p:nvGrpSpPr>
            <p:cNvPr id="25" name="Group 3"/>
            <p:cNvGrpSpPr>
              <a:grpSpLocks/>
            </p:cNvGrpSpPr>
            <p:nvPr/>
          </p:nvGrpSpPr>
          <p:grpSpPr bwMode="auto">
            <a:xfrm>
              <a:off x="354806" y="1143000"/>
              <a:ext cx="2464594" cy="5357813"/>
              <a:chOff x="254000" y="1828800"/>
              <a:chExt cx="3505200" cy="7620000"/>
            </a:xfrm>
          </p:grpSpPr>
          <p:sp>
            <p:nvSpPr>
              <p:cNvPr id="26" name="Rounded Rectangle 25"/>
              <p:cNvSpPr/>
              <p:nvPr/>
            </p:nvSpPr>
            <p:spPr bwMode="auto">
              <a:xfrm>
                <a:off x="254000" y="1828800"/>
                <a:ext cx="3505200" cy="7620000"/>
              </a:xfrm>
              <a:prstGeom prst="roundRect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00539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>
                  <a:defRPr/>
                </a:pPr>
                <a:endParaRPr lang="en-US" sz="2800"/>
              </a:p>
            </p:txBody>
          </p:sp>
          <p:pic>
            <p:nvPicPr>
              <p:cNvPr id="27" name="Picture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00" y="3886200"/>
                <a:ext cx="3327400" cy="332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Box 13"/>
              <p:cNvSpPr txBox="1">
                <a:spLocks noChangeArrowheads="1"/>
              </p:cNvSpPr>
              <p:nvPr/>
            </p:nvSpPr>
            <p:spPr bwMode="auto">
              <a:xfrm>
                <a:off x="470747" y="7386912"/>
                <a:ext cx="3034453" cy="1269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1pPr>
                <a:lvl2pPr marL="742950" indent="-28575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2pPr>
                <a:lvl3pPr marL="11430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3pPr>
                <a:lvl4pPr marL="16002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4pPr>
                <a:lvl5pPr marL="20574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9pPr>
              </a:lstStyle>
              <a:p>
                <a:pPr algn="ctr" eaLnBrk="1" hangingPunct="1"/>
                <a:r>
                  <a:rPr lang="en-US" sz="2800" dirty="0">
                    <a:solidFill>
                      <a:srgbClr val="FFFFFF"/>
                    </a:solidFill>
                    <a:latin typeface="+mn-lt"/>
                  </a:rPr>
                  <a:t>Login node</a:t>
                </a:r>
              </a:p>
              <a:p>
                <a:pPr algn="ctr" eaLnBrk="1" hangingPunct="1"/>
                <a:r>
                  <a:rPr lang="en-US" sz="2400" dirty="0">
                    <a:solidFill>
                      <a:srgbClr val="FFFFFF"/>
                    </a:solidFill>
                    <a:latin typeface="+mn-lt"/>
                  </a:rPr>
                  <a:t>(</a:t>
                </a:r>
                <a:r>
                  <a:rPr lang="en-US" sz="2400" dirty="0" smtClean="0">
                    <a:solidFill>
                      <a:srgbClr val="FFFFFF"/>
                    </a:solidFill>
                    <a:latin typeface="+mn-lt"/>
                  </a:rPr>
                  <a:t>Head node</a:t>
                </a:r>
                <a:r>
                  <a:rPr lang="en-US" sz="2400" dirty="0">
                    <a:solidFill>
                      <a:srgbClr val="FFFFFF"/>
                    </a:solidFill>
                    <a:latin typeface="+mn-lt"/>
                  </a:rPr>
                  <a:t>)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79451" y="1828800"/>
                <a:ext cx="2935233" cy="135695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chemeClr val="bg1"/>
                    </a:solidFill>
                  </a:rPr>
                  <a:t>User</a:t>
                </a:r>
              </a:p>
              <a:p>
                <a:pPr algn="ctr">
                  <a:defRPr/>
                </a:pPr>
                <a:r>
                  <a:rPr lang="en-US" sz="2800" dirty="0">
                    <a:solidFill>
                      <a:schemeClr val="bg1"/>
                    </a:solidFill>
                  </a:rPr>
                  <a:t>interaction</a:t>
                </a:r>
              </a:p>
            </p:txBody>
          </p:sp>
        </p:grpSp>
        <p:pic>
          <p:nvPicPr>
            <p:cNvPr id="34821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890" y="2209800"/>
              <a:ext cx="1487910" cy="37504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3208883" y="1143000"/>
            <a:ext cx="2734717" cy="5357812"/>
            <a:chOff x="6019800" y="990600"/>
            <a:chExt cx="2734717" cy="5357812"/>
          </a:xfrm>
        </p:grpSpPr>
        <p:grpSp>
          <p:nvGrpSpPr>
            <p:cNvPr id="39" name="Group 4"/>
            <p:cNvGrpSpPr>
              <a:grpSpLocks/>
            </p:cNvGrpSpPr>
            <p:nvPr/>
          </p:nvGrpSpPr>
          <p:grpSpPr bwMode="auto">
            <a:xfrm>
              <a:off x="6019800" y="990600"/>
              <a:ext cx="2734717" cy="5357812"/>
              <a:chOff x="4021138" y="1828800"/>
              <a:chExt cx="3890962" cy="7620000"/>
            </a:xfrm>
          </p:grpSpPr>
          <p:sp>
            <p:nvSpPr>
              <p:cNvPr id="42" name="Rounded Rectangle 41"/>
              <p:cNvSpPr/>
              <p:nvPr/>
            </p:nvSpPr>
            <p:spPr bwMode="auto">
              <a:xfrm>
                <a:off x="4064018" y="1828800"/>
                <a:ext cx="3733735" cy="7620000"/>
              </a:xfrm>
              <a:prstGeom prst="roundRect">
                <a:avLst/>
              </a:prstGeom>
              <a:solidFill>
                <a:srgbClr val="00539B"/>
              </a:solidFill>
              <a:ln w="25400" cap="flat" cmpd="sng" algn="ctr">
                <a:solidFill>
                  <a:srgbClr val="00539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>
                  <a:defRPr/>
                </a:pPr>
                <a:endParaRPr lang="en-US" sz="2800"/>
              </a:p>
            </p:txBody>
          </p:sp>
          <p:grpSp>
            <p:nvGrpSpPr>
              <p:cNvPr id="43" name="Group 15"/>
              <p:cNvGrpSpPr>
                <a:grpSpLocks/>
              </p:cNvGrpSpPr>
              <p:nvPr/>
            </p:nvGrpSpPr>
            <p:grpSpPr bwMode="auto">
              <a:xfrm>
                <a:off x="4405470" y="3149600"/>
                <a:ext cx="3123887" cy="3200400"/>
                <a:chOff x="4216557" y="1981200"/>
                <a:chExt cx="3123887" cy="3200400"/>
              </a:xfrm>
            </p:grpSpPr>
            <p:sp>
              <p:nvSpPr>
                <p:cNvPr id="46" name="Oval 45"/>
                <p:cNvSpPr/>
                <p:nvPr/>
              </p:nvSpPr>
              <p:spPr bwMode="auto">
                <a:xfrm>
                  <a:off x="4216557" y="1981200"/>
                  <a:ext cx="3123887" cy="3200400"/>
                </a:xfrm>
                <a:prstGeom prst="ellipse">
                  <a:avLst/>
                </a:prstGeom>
                <a:solidFill>
                  <a:schemeClr val="bg2">
                    <a:lumMod val="85000"/>
                  </a:schemeClr>
                </a:solidFill>
                <a:ln w="5715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en-US" sz="2800"/>
                </a:p>
              </p:txBody>
            </p:sp>
            <p:pic>
              <p:nvPicPr>
                <p:cNvPr id="47" name="Picture 7" descr="BU009455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64200" y="2133600"/>
                  <a:ext cx="1144707" cy="1465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4" name="TextBox 14"/>
              <p:cNvSpPr txBox="1">
                <a:spLocks noChangeArrowheads="1"/>
              </p:cNvSpPr>
              <p:nvPr/>
            </p:nvSpPr>
            <p:spPr bwMode="auto">
              <a:xfrm>
                <a:off x="4021138" y="6813974"/>
                <a:ext cx="3890962" cy="25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1pPr>
                <a:lvl2pPr marL="742950" indent="-28575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2pPr>
                <a:lvl3pPr marL="11430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3pPr>
                <a:lvl4pPr marL="16002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4pPr>
                <a:lvl5pPr marL="20574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9pPr>
              </a:lstStyle>
              <a:p>
                <a:pPr algn="ctr" eaLnBrk="1" hangingPunct="1"/>
                <a:r>
                  <a:rPr lang="en-US" sz="2800" dirty="0">
                    <a:solidFill>
                      <a:srgbClr val="FFFFFF"/>
                    </a:solidFill>
                    <a:latin typeface="+mn-lt"/>
                  </a:rPr>
                  <a:t>Tell the scheduler what you want to do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743747" y="1828800"/>
                <a:ext cx="2739858" cy="74413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rgbClr val="FFFFFF"/>
                    </a:solidFill>
                  </a:rPr>
                  <a:t>Scheduler</a:t>
                </a:r>
              </a:p>
            </p:txBody>
          </p:sp>
        </p:grpSp>
        <p:pic>
          <p:nvPicPr>
            <p:cNvPr id="40" name="Picture 39" descr="cpu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86600" y="3200400"/>
              <a:ext cx="914400" cy="562356"/>
            </a:xfrm>
            <a:prstGeom prst="rect">
              <a:avLst/>
            </a:prstGeom>
          </p:spPr>
        </p:pic>
        <p:pic>
          <p:nvPicPr>
            <p:cNvPr id="41" name="Picture 40" descr="ram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86737">
              <a:off x="6280904" y="2685626"/>
              <a:ext cx="1099240" cy="267482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29044" t="11044" r="31045" b="26656"/>
          <a:stretch/>
        </p:blipFill>
        <p:spPr>
          <a:xfrm>
            <a:off x="6477000" y="2263588"/>
            <a:ext cx="2229894" cy="27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8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Linux Command Line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Maximum flexibility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Most  informatics tools run under Linux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Write your own tool, or script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Maximum scalability</a:t>
            </a:r>
            <a:endParaRPr lang="en-US" dirty="0">
              <a:solidFill>
                <a:srgbClr val="008000"/>
              </a:solidFill>
            </a:endParaRP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Learning barrier of entry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Processing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705600" y="533400"/>
            <a:ext cx="2009140" cy="2438400"/>
            <a:chOff x="5638800" y="1219200"/>
            <a:chExt cx="2161540" cy="25429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8800" y="1219200"/>
              <a:ext cx="2161540" cy="254298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5127" y="2133600"/>
              <a:ext cx="1336273" cy="10033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-1" b="70725"/>
          <a:stretch/>
        </p:blipFill>
        <p:spPr>
          <a:xfrm>
            <a:off x="2895600" y="4700820"/>
            <a:ext cx="6235709" cy="18523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43400"/>
            <a:ext cx="3611453" cy="257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4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84039" y="1232297"/>
            <a:ext cx="7116961" cy="910828"/>
          </a:xfrm>
        </p:spPr>
        <p:txBody>
          <a:bodyPr lIns="64291" tIns="32146" rIns="64291" bIns="32146"/>
          <a:lstStyle/>
          <a:p>
            <a:pPr marL="625056">
              <a:tabLst>
                <a:tab pos="500045" algn="l"/>
                <a:tab pos="500045" algn="l"/>
                <a:tab pos="500045" algn="l"/>
                <a:tab pos="500045" algn="l"/>
                <a:tab pos="1062595" algn="l"/>
              </a:tabLst>
              <a:defRPr/>
            </a:pPr>
            <a:r>
              <a:rPr lang="en-US" dirty="0" smtClean="0"/>
              <a:t>Submission Script</a:t>
            </a:r>
          </a:p>
        </p:txBody>
      </p:sp>
      <p:sp>
        <p:nvSpPr>
          <p:cNvPr id="60418" name="Rectangle 2"/>
          <p:cNvSpPr>
            <a:spLocks/>
          </p:cNvSpPr>
          <p:nvPr/>
        </p:nvSpPr>
        <p:spPr bwMode="auto">
          <a:xfrm>
            <a:off x="1625203" y="1752600"/>
            <a:ext cx="4393406" cy="4724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/>
          <a:p>
            <a:pPr algn="l"/>
            <a:r>
              <a:rPr lang="en-US" sz="2000" dirty="0">
                <a:solidFill>
                  <a:srgbClr val="00539B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#!/bin/bash</a:t>
            </a:r>
          </a:p>
          <a:p>
            <a:pPr algn="l"/>
            <a:r>
              <a:rPr lang="en-US" sz="2000" dirty="0" smtClean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#</a:t>
            </a:r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PBS -N </a:t>
            </a:r>
            <a:r>
              <a:rPr lang="en-US" sz="2000" dirty="0" err="1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My_Job_Name</a:t>
            </a:r>
            <a:endParaRPr lang="en-US" sz="2000" dirty="0">
              <a:solidFill>
                <a:schemeClr val="accent2"/>
              </a:solidFill>
              <a:latin typeface="Courier" charset="0"/>
              <a:ea typeface="ＭＳ Ｐゴシック" charset="0"/>
              <a:cs typeface="ＭＳ Ｐゴシック" charset="0"/>
              <a:sym typeface="Courier" charset="0"/>
            </a:endParaRPr>
          </a:p>
          <a:p>
            <a:pPr algn="l"/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#PBS -M </a:t>
            </a:r>
            <a:r>
              <a:rPr lang="en-US" sz="2000" dirty="0" err="1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Joe_Shmoe@ufl.edu</a:t>
            </a:r>
            <a:endParaRPr lang="en-US" sz="2000" dirty="0">
              <a:solidFill>
                <a:schemeClr val="accent2"/>
              </a:solidFill>
              <a:latin typeface="Courier" charset="0"/>
              <a:ea typeface="ＭＳ Ｐゴシック" charset="0"/>
              <a:cs typeface="ＭＳ Ｐゴシック" charset="0"/>
              <a:sym typeface="Courier" charset="0"/>
            </a:endParaRPr>
          </a:p>
          <a:p>
            <a:pPr algn="l"/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#PBS -m </a:t>
            </a:r>
            <a:r>
              <a:rPr lang="en-US" sz="2000" dirty="0" err="1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abe</a:t>
            </a:r>
            <a:endParaRPr lang="en-US" sz="2000" dirty="0">
              <a:solidFill>
                <a:schemeClr val="accent2"/>
              </a:solidFill>
              <a:latin typeface="Courier" charset="0"/>
              <a:ea typeface="ＭＳ Ｐゴシック" charset="0"/>
              <a:cs typeface="ＭＳ Ｐゴシック" charset="0"/>
              <a:sym typeface="Courier" charset="0"/>
            </a:endParaRPr>
          </a:p>
          <a:p>
            <a:pPr algn="l"/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#PBS -o </a:t>
            </a:r>
            <a:r>
              <a:rPr lang="en-US" sz="2000" dirty="0" err="1" smtClean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My_Job.log</a:t>
            </a:r>
            <a:endParaRPr lang="en-US" sz="2000" dirty="0">
              <a:solidFill>
                <a:schemeClr val="accent2"/>
              </a:solidFill>
              <a:latin typeface="Courier" charset="0"/>
              <a:ea typeface="ＭＳ Ｐゴシック" charset="0"/>
              <a:cs typeface="ＭＳ Ｐゴシック" charset="0"/>
              <a:sym typeface="Courier" charset="0"/>
            </a:endParaRPr>
          </a:p>
          <a:p>
            <a:pPr algn="l"/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#PBS </a:t>
            </a:r>
            <a:r>
              <a:rPr lang="en-US" sz="2000" dirty="0" smtClean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–e </a:t>
            </a:r>
            <a:r>
              <a:rPr lang="en-US" sz="2000" dirty="0" err="1" smtClean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My_Job.err</a:t>
            </a:r>
            <a:endParaRPr lang="en-US" sz="2000" dirty="0">
              <a:solidFill>
                <a:schemeClr val="accent2"/>
              </a:solidFill>
              <a:latin typeface="Courier" charset="0"/>
              <a:ea typeface="ＭＳ Ｐゴシック" charset="0"/>
              <a:cs typeface="ＭＳ Ｐゴシック" charset="0"/>
              <a:sym typeface="Courier" charset="0"/>
            </a:endParaRPr>
          </a:p>
          <a:p>
            <a:pPr algn="l"/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#PBS -l nodes=1:ppn=1</a:t>
            </a:r>
          </a:p>
          <a:p>
            <a:pPr algn="l"/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#PBS -l </a:t>
            </a:r>
            <a:r>
              <a:rPr lang="en-US" sz="2000" dirty="0" err="1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walltime</a:t>
            </a:r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=00:05:00</a:t>
            </a:r>
          </a:p>
          <a:p>
            <a:pPr algn="l"/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#PBS –l </a:t>
            </a:r>
            <a:r>
              <a:rPr lang="en-US" sz="2000" dirty="0" err="1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pmem</a:t>
            </a:r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=900mb</a:t>
            </a:r>
          </a:p>
          <a:p>
            <a:pPr algn="l"/>
            <a:endParaRPr lang="en-US" sz="2000" dirty="0">
              <a:solidFill>
                <a:schemeClr val="accent2"/>
              </a:solidFill>
              <a:latin typeface="Courier" charset="0"/>
              <a:ea typeface="ＭＳ Ｐゴシック" charset="0"/>
              <a:cs typeface="ＭＳ Ｐゴシック" charset="0"/>
              <a:sym typeface="Courier" charset="0"/>
            </a:endParaRPr>
          </a:p>
          <a:p>
            <a:pPr algn="l"/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cd $PBS_O_WORKDIR</a:t>
            </a:r>
          </a:p>
          <a:p>
            <a:r>
              <a:rPr lang="en-US" sz="2000" dirty="0">
                <a:solidFill>
                  <a:schemeClr val="accent1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date</a:t>
            </a:r>
          </a:p>
          <a:p>
            <a:r>
              <a:rPr lang="en-US" sz="2000" dirty="0">
                <a:solidFill>
                  <a:schemeClr val="accent1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module load </a:t>
            </a:r>
            <a:r>
              <a:rPr lang="en-US" sz="2000" dirty="0" err="1">
                <a:solidFill>
                  <a:schemeClr val="accent1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test_app</a:t>
            </a:r>
            <a:endParaRPr lang="en-US" sz="2000" dirty="0">
              <a:solidFill>
                <a:schemeClr val="accent1"/>
              </a:solidFill>
              <a:latin typeface="Courier" charset="0"/>
              <a:ea typeface="ＭＳ Ｐゴシック" charset="0"/>
              <a:cs typeface="ＭＳ Ｐゴシック" charset="0"/>
              <a:sym typeface="Courier" charset="0"/>
            </a:endParaRPr>
          </a:p>
          <a:p>
            <a:r>
              <a:rPr lang="en-US" sz="2000" dirty="0" err="1">
                <a:solidFill>
                  <a:schemeClr val="accent1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test_app</a:t>
            </a:r>
            <a:r>
              <a:rPr lang="en-US" sz="2000" dirty="0">
                <a:solidFill>
                  <a:schemeClr val="accent1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 –</a:t>
            </a:r>
            <a:r>
              <a:rPr lang="en-US" sz="2000" dirty="0" err="1">
                <a:solidFill>
                  <a:schemeClr val="accent1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i</a:t>
            </a:r>
            <a:r>
              <a:rPr lang="en-US" sz="2000" dirty="0">
                <a:solidFill>
                  <a:schemeClr val="accent1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file.txt</a:t>
            </a:r>
            <a:r>
              <a:rPr lang="en-US" sz="2000" dirty="0">
                <a:solidFill>
                  <a:schemeClr val="accent1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/>
          <a:lstStyle/>
          <a:p>
            <a:pPr eaLnBrk="1" hangingPunct="1">
              <a:lnSpc>
                <a:spcPct val="1000"/>
              </a:lnSpc>
              <a:defRPr/>
            </a:pPr>
            <a:r>
              <a:rPr lang="en-US" dirty="0" smtClean="0"/>
              <a:t>Batch processing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409283" y="1042988"/>
            <a:ext cx="2734717" cy="5357812"/>
            <a:chOff x="6019800" y="990600"/>
            <a:chExt cx="2734717" cy="5357812"/>
          </a:xfrm>
        </p:grpSpPr>
        <p:grpSp>
          <p:nvGrpSpPr>
            <p:cNvPr id="27" name="Group 4"/>
            <p:cNvGrpSpPr>
              <a:grpSpLocks/>
            </p:cNvGrpSpPr>
            <p:nvPr/>
          </p:nvGrpSpPr>
          <p:grpSpPr bwMode="auto">
            <a:xfrm>
              <a:off x="6019800" y="990600"/>
              <a:ext cx="2734717" cy="5357812"/>
              <a:chOff x="4021138" y="1828800"/>
              <a:chExt cx="3890962" cy="762000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064018" y="1828800"/>
                <a:ext cx="3733735" cy="7620000"/>
              </a:xfrm>
              <a:prstGeom prst="roundRect">
                <a:avLst/>
              </a:prstGeom>
              <a:solidFill>
                <a:srgbClr val="00539B"/>
              </a:solidFill>
              <a:ln w="25400" cap="flat" cmpd="sng" algn="ctr">
                <a:solidFill>
                  <a:srgbClr val="00539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>
                  <a:defRPr/>
                </a:pPr>
                <a:endParaRPr lang="en-US" sz="2800"/>
              </a:p>
            </p:txBody>
          </p:sp>
          <p:grpSp>
            <p:nvGrpSpPr>
              <p:cNvPr id="31" name="Group 15"/>
              <p:cNvGrpSpPr>
                <a:grpSpLocks/>
              </p:cNvGrpSpPr>
              <p:nvPr/>
            </p:nvGrpSpPr>
            <p:grpSpPr bwMode="auto">
              <a:xfrm>
                <a:off x="4405470" y="3149600"/>
                <a:ext cx="3123887" cy="3200400"/>
                <a:chOff x="4216557" y="1981200"/>
                <a:chExt cx="3123887" cy="3200400"/>
              </a:xfrm>
            </p:grpSpPr>
            <p:sp>
              <p:nvSpPr>
                <p:cNvPr id="34" name="Oval 33"/>
                <p:cNvSpPr/>
                <p:nvPr/>
              </p:nvSpPr>
              <p:spPr bwMode="auto">
                <a:xfrm>
                  <a:off x="4216557" y="1981200"/>
                  <a:ext cx="3123887" cy="3200400"/>
                </a:xfrm>
                <a:prstGeom prst="ellipse">
                  <a:avLst/>
                </a:prstGeom>
                <a:solidFill>
                  <a:schemeClr val="bg2">
                    <a:lumMod val="85000"/>
                  </a:schemeClr>
                </a:solidFill>
                <a:ln w="5715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en-US" sz="2800"/>
                </a:p>
              </p:txBody>
            </p:sp>
            <p:pic>
              <p:nvPicPr>
                <p:cNvPr id="35" name="Picture 7" descr="BU009455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64200" y="2133600"/>
                  <a:ext cx="1144707" cy="1465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2" name="TextBox 14"/>
              <p:cNvSpPr txBox="1">
                <a:spLocks noChangeArrowheads="1"/>
              </p:cNvSpPr>
              <p:nvPr/>
            </p:nvSpPr>
            <p:spPr bwMode="auto">
              <a:xfrm>
                <a:off x="4021138" y="6813974"/>
                <a:ext cx="3890962" cy="25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1pPr>
                <a:lvl2pPr marL="742950" indent="-28575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2pPr>
                <a:lvl3pPr marL="11430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3pPr>
                <a:lvl4pPr marL="16002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4pPr>
                <a:lvl5pPr marL="20574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9pPr>
              </a:lstStyle>
              <a:p>
                <a:pPr algn="ctr" eaLnBrk="1" hangingPunct="1"/>
                <a:r>
                  <a:rPr lang="en-US" sz="2800" dirty="0">
                    <a:solidFill>
                      <a:srgbClr val="FFFFFF"/>
                    </a:solidFill>
                    <a:latin typeface="+mn-lt"/>
                  </a:rPr>
                  <a:t>Tell the scheduler what you want to do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743747" y="1828800"/>
                <a:ext cx="2739858" cy="74413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rgbClr val="FFFFFF"/>
                    </a:solidFill>
                  </a:rPr>
                  <a:t>Scheduler</a:t>
                </a:r>
              </a:p>
            </p:txBody>
          </p:sp>
        </p:grpSp>
        <p:pic>
          <p:nvPicPr>
            <p:cNvPr id="28" name="Picture 27" descr="cpu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86600" y="3200400"/>
              <a:ext cx="914400" cy="562356"/>
            </a:xfrm>
            <a:prstGeom prst="rect">
              <a:avLst/>
            </a:prstGeom>
          </p:spPr>
        </p:pic>
        <p:pic>
          <p:nvPicPr>
            <p:cNvPr id="29" name="Picture 28" descr="ram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86737">
              <a:off x="6280904" y="2685626"/>
              <a:ext cx="1099240" cy="26748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4775200"/>
            <a:ext cx="922902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urier"/>
                <a:cs typeface="Courier"/>
              </a:rPr>
              <a:t>module load trinity</a:t>
            </a:r>
          </a:p>
          <a:p>
            <a:endParaRPr lang="en-US" dirty="0" smtClean="0"/>
          </a:p>
          <a:p>
            <a:r>
              <a:rPr lang="en-US" dirty="0" smtClean="0"/>
              <a:t>Automatically:</a:t>
            </a:r>
          </a:p>
          <a:p>
            <a:pPr lvl="1"/>
            <a:r>
              <a:rPr lang="en-US" dirty="0" smtClean="0">
                <a:cs typeface="Courier"/>
              </a:rPr>
              <a:t>Sets, </a:t>
            </a:r>
            <a:r>
              <a:rPr lang="en-US" dirty="0" smtClean="0">
                <a:latin typeface="Courier"/>
                <a:cs typeface="Courier"/>
              </a:rPr>
              <a:t>$HPC_TRINITY_DIR</a:t>
            </a:r>
          </a:p>
          <a:p>
            <a:pPr lvl="2"/>
            <a:r>
              <a:rPr lang="en-US" dirty="0" smtClean="0">
                <a:cs typeface="Courier"/>
              </a:rPr>
              <a:t>To run Inchworm, simply type</a:t>
            </a:r>
          </a:p>
          <a:p>
            <a:pPr marL="630936" lvl="2" indent="0">
              <a:buNone/>
            </a:pPr>
            <a:r>
              <a:rPr lang="en-US" sz="2000" dirty="0" smtClean="0">
                <a:latin typeface="Courier"/>
                <a:cs typeface="Courier"/>
              </a:rPr>
              <a:t> inchworm --reads </a:t>
            </a:r>
            <a:r>
              <a:rPr lang="en-US" sz="2000" dirty="0" err="1" smtClean="0">
                <a:latin typeface="Courier"/>
                <a:cs typeface="Courier"/>
              </a:rPr>
              <a:t>reads.fa</a:t>
            </a:r>
            <a:r>
              <a:rPr lang="en-US" sz="2000" dirty="0" smtClean="0">
                <a:latin typeface="Courier"/>
                <a:cs typeface="Courier"/>
              </a:rPr>
              <a:t> </a:t>
            </a:r>
            <a:r>
              <a:rPr lang="en-US" sz="2000" dirty="0">
                <a:latin typeface="Courier"/>
                <a:cs typeface="Courier"/>
              </a:rPr>
              <a:t>--</a:t>
            </a:r>
            <a:r>
              <a:rPr lang="en-US" sz="2000" dirty="0" err="1">
                <a:latin typeface="Courier"/>
                <a:cs typeface="Courier"/>
              </a:rPr>
              <a:t>run_inchworm</a:t>
            </a:r>
            <a:r>
              <a:rPr lang="en-US" sz="2000" dirty="0">
                <a:latin typeface="Courier"/>
                <a:cs typeface="Courier"/>
              </a:rPr>
              <a:t> [opts] </a:t>
            </a:r>
            <a:endParaRPr lang="en-US" sz="2000" dirty="0" smtClean="0">
              <a:latin typeface="Courier"/>
              <a:cs typeface="Courier"/>
            </a:endParaRP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Loads Bowtie and </a:t>
            </a:r>
            <a:r>
              <a:rPr lang="en-US" dirty="0" err="1" smtClean="0"/>
              <a:t>Allpaths</a:t>
            </a:r>
            <a:r>
              <a:rPr lang="en-US" dirty="0" smtClean="0"/>
              <a:t>, two Trinity dependencies</a:t>
            </a:r>
          </a:p>
          <a:p>
            <a:pPr lvl="2"/>
            <a:r>
              <a:rPr lang="en-US" dirty="0" smtClean="0"/>
              <a:t>You don’t need to hunt those down, or worry if they are in your path or not</a:t>
            </a:r>
          </a:p>
          <a:p>
            <a:pPr marL="393192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Accessing software via environment modules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44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53440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US" dirty="0" smtClean="0">
              <a:latin typeface="Courier"/>
              <a:cs typeface="Courier"/>
            </a:endParaRPr>
          </a:p>
          <a:p>
            <a:pPr marL="109728" indent="0">
              <a:buNone/>
            </a:pPr>
            <a:endParaRPr lang="en-US" dirty="0">
              <a:latin typeface="Courier"/>
              <a:cs typeface="Courier"/>
            </a:endParaRPr>
          </a:p>
          <a:p>
            <a:pPr marL="109728" indent="0">
              <a:buNone/>
            </a:pPr>
            <a:endParaRPr lang="en-US" dirty="0" smtClean="0">
              <a:latin typeface="Courier"/>
              <a:cs typeface="Courier"/>
            </a:endParaRPr>
          </a:p>
          <a:p>
            <a:pPr marL="109728" indent="0" algn="ctr">
              <a:buNone/>
            </a:pPr>
            <a:r>
              <a:rPr lang="en-US" dirty="0" smtClean="0">
                <a:latin typeface="Courier"/>
                <a:cs typeface="Courier"/>
              </a:rPr>
              <a:t>Matt Gitzendanner</a:t>
            </a:r>
          </a:p>
          <a:p>
            <a:pPr marL="109728" indent="0">
              <a:buNone/>
            </a:pPr>
            <a:endParaRPr lang="en-US" dirty="0">
              <a:latin typeface="Courier"/>
              <a:cs typeface="Courier"/>
            </a:endParaRPr>
          </a:p>
          <a:p>
            <a:pPr marL="109728" indent="0" algn="ctr">
              <a:buNone/>
            </a:pPr>
            <a:r>
              <a:rPr lang="en-US" dirty="0" smtClean="0">
                <a:latin typeface="Courier"/>
                <a:cs typeface="Courier"/>
              </a:rPr>
              <a:t>UF Research Computing</a:t>
            </a:r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all in the software!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8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534400" cy="4525963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endParaRPr lang="en-US" sz="4800" dirty="0">
              <a:latin typeface="Courier"/>
              <a:cs typeface="Courier"/>
            </a:endParaRPr>
          </a:p>
          <a:p>
            <a:pPr marL="109728" indent="0" algn="ctr">
              <a:buNone/>
            </a:pPr>
            <a:endParaRPr lang="en-US" sz="4800" dirty="0" smtClean="0">
              <a:latin typeface="Courier"/>
              <a:cs typeface="Courier"/>
            </a:endParaRPr>
          </a:p>
          <a:p>
            <a:pPr marL="109728" indent="0" algn="ctr">
              <a:buNone/>
            </a:pPr>
            <a:r>
              <a:rPr lang="en-US" sz="4800" dirty="0" smtClean="0">
                <a:latin typeface="Courier"/>
                <a:cs typeface="Courier"/>
              </a:rPr>
              <a:t>Thank you!</a:t>
            </a:r>
            <a:endParaRPr lang="en-US" sz="4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0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Genome Size * Coverage</a:t>
            </a:r>
          </a:p>
          <a:p>
            <a:pPr lvl="2"/>
            <a:r>
              <a:rPr lang="en-US" dirty="0" smtClean="0"/>
              <a:t>Viral – 1-100kbp</a:t>
            </a:r>
          </a:p>
          <a:p>
            <a:pPr lvl="2"/>
            <a:r>
              <a:rPr lang="en-US" dirty="0" smtClean="0"/>
              <a:t>Bacteria, </a:t>
            </a:r>
            <a:r>
              <a:rPr lang="en-US" dirty="0" err="1" smtClean="0"/>
              <a:t>Archaea</a:t>
            </a:r>
            <a:r>
              <a:rPr lang="en-US" dirty="0" smtClean="0"/>
              <a:t> – 1-10Mbp</a:t>
            </a:r>
          </a:p>
          <a:p>
            <a:pPr lvl="2"/>
            <a:r>
              <a:rPr lang="en-US" dirty="0" smtClean="0"/>
              <a:t>Simple Eukaryotes – 10-100 </a:t>
            </a:r>
            <a:r>
              <a:rPr lang="en-US" dirty="0" err="1" smtClean="0"/>
              <a:t>Mbp</a:t>
            </a:r>
            <a:endParaRPr lang="en-US" dirty="0" smtClean="0"/>
          </a:p>
          <a:p>
            <a:pPr lvl="2"/>
            <a:r>
              <a:rPr lang="en-US" dirty="0" smtClean="0"/>
              <a:t>Animals, Plants – 100Mbp - &gt; 100Gbp</a:t>
            </a:r>
          </a:p>
          <a:p>
            <a:pPr lvl="1"/>
            <a:r>
              <a:rPr lang="en-US" dirty="0" smtClean="0"/>
              <a:t>Sequencing Coverage</a:t>
            </a:r>
          </a:p>
          <a:p>
            <a:pPr lvl="2"/>
            <a:r>
              <a:rPr lang="en-US" dirty="0" smtClean="0"/>
              <a:t>~10x in the Sanger Shotgun WGS times</a:t>
            </a:r>
          </a:p>
          <a:p>
            <a:pPr lvl="2"/>
            <a:r>
              <a:rPr lang="en-US" dirty="0" smtClean="0"/>
              <a:t>~30x for an average analysis</a:t>
            </a:r>
          </a:p>
          <a:p>
            <a:pPr lvl="2"/>
            <a:r>
              <a:rPr lang="en-US" dirty="0" smtClean="0"/>
              <a:t>~100x for </a:t>
            </a:r>
            <a:r>
              <a:rPr lang="en-US" dirty="0" err="1" smtClean="0"/>
              <a:t>metagenomic</a:t>
            </a:r>
            <a:r>
              <a:rPr lang="en-US" dirty="0" smtClean="0"/>
              <a:t> studies</a:t>
            </a:r>
          </a:p>
          <a:p>
            <a:pPr lvl="2"/>
            <a:r>
              <a:rPr lang="en-US" dirty="0" smtClean="0"/>
              <a:t>Up to ~1000x for low-frequency SNP analysis in mixed samples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Sequencing </a:t>
            </a:r>
            <a:r>
              <a:rPr lang="en-US" dirty="0" smtClean="0"/>
              <a:t>Data </a:t>
            </a:r>
            <a:r>
              <a:rPr lang="en-US" dirty="0" smtClean="0"/>
              <a:t>Scaling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14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25 at 11.3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7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8-26 at 9.25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7" y="1524000"/>
            <a:ext cx="7409793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0" y="6019800"/>
            <a:ext cx="2669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Grossman et al. (2011)</a:t>
            </a:r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/>
          <a:lstStyle/>
          <a:p>
            <a:r>
              <a:rPr lang="en-US" dirty="0" smtClean="0"/>
              <a:t>Growth of Sequencing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55626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6</a:t>
            </a:r>
            <a:r>
              <a:rPr lang="en-US" dirty="0"/>
              <a:t> </a:t>
            </a:r>
            <a:r>
              <a:rPr lang="en-US" dirty="0" smtClean="0"/>
              <a:t>(Mb) -&gt; 10</a:t>
            </a:r>
            <a:r>
              <a:rPr lang="en-US" baseline="30000" dirty="0" smtClean="0"/>
              <a:t>9</a:t>
            </a:r>
            <a:r>
              <a:rPr lang="en-US" dirty="0" smtClean="0"/>
              <a:t> (Gb) -&gt; 10</a:t>
            </a:r>
            <a:r>
              <a:rPr lang="en-US" baseline="30000" dirty="0" smtClean="0"/>
              <a:t>12</a:t>
            </a:r>
            <a:r>
              <a:rPr lang="en-US" dirty="0" smtClean="0"/>
              <a:t> (</a:t>
            </a:r>
            <a:r>
              <a:rPr lang="en-US" dirty="0"/>
              <a:t>T</a:t>
            </a:r>
            <a:r>
              <a:rPr lang="en-US" dirty="0" smtClean="0"/>
              <a:t>b) -&gt; 10</a:t>
            </a:r>
            <a:r>
              <a:rPr lang="en-US" baseline="30000" dirty="0" smtClean="0"/>
              <a:t>15</a:t>
            </a:r>
            <a:r>
              <a:rPr lang="en-US" dirty="0" smtClean="0"/>
              <a:t> (</a:t>
            </a:r>
            <a:r>
              <a:rPr lang="en-US" dirty="0" err="1"/>
              <a:t>P</a:t>
            </a:r>
            <a:r>
              <a:rPr lang="en-US" dirty="0" err="1" smtClean="0"/>
              <a:t>b</a:t>
            </a:r>
            <a:r>
              <a:rPr lang="en-US" dirty="0" smtClean="0"/>
              <a:t>) -&gt; 10</a:t>
            </a:r>
            <a:r>
              <a:rPr lang="en-US" baseline="30000" dirty="0" smtClean="0"/>
              <a:t>18</a:t>
            </a:r>
            <a:r>
              <a:rPr lang="en-US" dirty="0" smtClean="0"/>
              <a:t> (</a:t>
            </a:r>
            <a:r>
              <a:rPr lang="en-US" dirty="0" err="1" smtClean="0"/>
              <a:t>Eb</a:t>
            </a:r>
            <a:r>
              <a:rPr lang="en-US" dirty="0"/>
              <a:t>) -&gt; 10</a:t>
            </a:r>
            <a:r>
              <a:rPr lang="en-US" baseline="30000" dirty="0"/>
              <a:t>21</a:t>
            </a:r>
            <a:r>
              <a:rPr lang="en-US" dirty="0"/>
              <a:t> (</a:t>
            </a:r>
            <a:r>
              <a:rPr lang="en-US" dirty="0" err="1"/>
              <a:t>Zb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16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48400" y="6019800"/>
            <a:ext cx="2669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Grossman et al. (2011)</a:t>
            </a:r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/>
          <a:lstStyle/>
          <a:p>
            <a:r>
              <a:rPr lang="en-US" dirty="0" smtClean="0"/>
              <a:t>Growth of Sequencing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56388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6</a:t>
            </a:r>
            <a:r>
              <a:rPr lang="en-US" dirty="0"/>
              <a:t> </a:t>
            </a:r>
            <a:r>
              <a:rPr lang="en-US" dirty="0" smtClean="0"/>
              <a:t>(Mb) -&gt; 10</a:t>
            </a:r>
            <a:r>
              <a:rPr lang="en-US" baseline="30000" dirty="0" smtClean="0"/>
              <a:t>9</a:t>
            </a:r>
            <a:r>
              <a:rPr lang="en-US" dirty="0" smtClean="0"/>
              <a:t> (Gb) -&gt; 10</a:t>
            </a:r>
            <a:r>
              <a:rPr lang="en-US" baseline="30000" dirty="0" smtClean="0"/>
              <a:t>12</a:t>
            </a:r>
            <a:r>
              <a:rPr lang="en-US" dirty="0" smtClean="0"/>
              <a:t> (</a:t>
            </a:r>
            <a:r>
              <a:rPr lang="en-US" dirty="0"/>
              <a:t>T</a:t>
            </a:r>
            <a:r>
              <a:rPr lang="en-US" dirty="0" smtClean="0"/>
              <a:t>b) -&gt; 10</a:t>
            </a:r>
            <a:r>
              <a:rPr lang="en-US" baseline="30000" dirty="0" smtClean="0"/>
              <a:t>15</a:t>
            </a:r>
            <a:r>
              <a:rPr lang="en-US" dirty="0" smtClean="0"/>
              <a:t> (</a:t>
            </a:r>
            <a:r>
              <a:rPr lang="en-US" dirty="0" err="1"/>
              <a:t>P</a:t>
            </a:r>
            <a:r>
              <a:rPr lang="en-US" dirty="0" err="1" smtClean="0"/>
              <a:t>b</a:t>
            </a:r>
            <a:r>
              <a:rPr lang="en-US" dirty="0" smtClean="0"/>
              <a:t>) -&gt; 10</a:t>
            </a:r>
            <a:r>
              <a:rPr lang="en-US" baseline="30000" dirty="0" smtClean="0"/>
              <a:t>18</a:t>
            </a:r>
            <a:r>
              <a:rPr lang="en-US" dirty="0" smtClean="0"/>
              <a:t> (</a:t>
            </a:r>
            <a:r>
              <a:rPr lang="en-US" dirty="0" err="1" smtClean="0"/>
              <a:t>Eb</a:t>
            </a:r>
            <a:r>
              <a:rPr lang="en-US" dirty="0" smtClean="0"/>
              <a:t>) -&gt; 10</a:t>
            </a:r>
            <a:r>
              <a:rPr lang="en-US" baseline="30000" dirty="0" smtClean="0"/>
              <a:t>21</a:t>
            </a:r>
            <a:r>
              <a:rPr lang="en-US" dirty="0" smtClean="0"/>
              <a:t> (</a:t>
            </a:r>
            <a:r>
              <a:rPr lang="en-US" dirty="0" err="1" smtClean="0"/>
              <a:t>Zb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85800" y="1752600"/>
            <a:ext cx="78486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1 Gigabyte: A pickup truck filled with paper OR A symphony in high-fidelity sound OR A movie at TV </a:t>
            </a:r>
            <a:r>
              <a:rPr lang="en-US" sz="2400" dirty="0" smtClean="0"/>
              <a:t>quality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10 </a:t>
            </a:r>
            <a:r>
              <a:rPr lang="en-US" sz="2400" dirty="0"/>
              <a:t>Terabytes: The printed collection of the US Library of </a:t>
            </a:r>
            <a:r>
              <a:rPr lang="en-US" sz="2400" dirty="0" smtClean="0"/>
              <a:t>Congress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2 </a:t>
            </a:r>
            <a:r>
              <a:rPr lang="en-US" sz="2400" dirty="0"/>
              <a:t>Petabytes: All US academic research </a:t>
            </a:r>
            <a:r>
              <a:rPr lang="en-US" sz="2400" dirty="0" smtClean="0"/>
              <a:t>libraries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5 </a:t>
            </a:r>
            <a:r>
              <a:rPr lang="en-US" sz="2400" dirty="0" err="1"/>
              <a:t>Exabytes</a:t>
            </a:r>
            <a:r>
              <a:rPr lang="en-US" sz="2400" dirty="0"/>
              <a:t>: All words ever spoken by human beings</a:t>
            </a:r>
            <a:r>
              <a:rPr lang="en-US" sz="240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2.7 </a:t>
            </a:r>
            <a:r>
              <a:rPr lang="en-US" sz="2400" dirty="0" err="1" smtClean="0"/>
              <a:t>Zettabytes</a:t>
            </a:r>
            <a:r>
              <a:rPr lang="en-US" sz="2400" dirty="0" smtClean="0"/>
              <a:t>: the </a:t>
            </a:r>
            <a:r>
              <a:rPr lang="en-US" sz="2400" dirty="0"/>
              <a:t>total amount of global data </a:t>
            </a:r>
            <a:r>
              <a:rPr lang="en-US" sz="2400" dirty="0" smtClean="0"/>
              <a:t>in 2012 (IDC).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2136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range_blue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0539B"/>
      </a:accent1>
      <a:accent2>
        <a:srgbClr val="F47836"/>
      </a:accent2>
      <a:accent3>
        <a:srgbClr val="F47836"/>
      </a:accent3>
      <a:accent4>
        <a:srgbClr val="00539B"/>
      </a:accent4>
      <a:accent5>
        <a:srgbClr val="00539B"/>
      </a:accent5>
      <a:accent6>
        <a:srgbClr val="00539B"/>
      </a:accent6>
      <a:hlink>
        <a:srgbClr val="F47836"/>
      </a:hlink>
      <a:folHlink>
        <a:srgbClr val="00539B"/>
      </a:folHlink>
    </a:clrScheme>
    <a:fontScheme name="uf:palintino">
      <a:majorFont>
        <a:latin typeface="Palatino Linotype"/>
        <a:ea typeface=""/>
        <a:cs typeface=""/>
      </a:majorFont>
      <a:minorFont>
        <a:latin typeface="Century Gothic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9855</TotalTime>
  <Words>1010</Words>
  <Application>Microsoft Macintosh PowerPoint</Application>
  <PresentationFormat>On-screen Show (4:3)</PresentationFormat>
  <Paragraphs>243</Paragraphs>
  <Slides>45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Concourse</vt:lpstr>
      <vt:lpstr>High Performance Computing  in Life Sciences  Part I                             PartII HPC Introduction                       BioComputing Sofware Introduction</vt:lpstr>
      <vt:lpstr>Summary</vt:lpstr>
      <vt:lpstr>Historical Perspective</vt:lpstr>
      <vt:lpstr>The Beginning</vt:lpstr>
      <vt:lpstr>Sequencing Data Scaling</vt:lpstr>
      <vt:lpstr>PowerPoint Presentation</vt:lpstr>
      <vt:lpstr>PowerPoint Presentation</vt:lpstr>
      <vt:lpstr>Growth of Sequencing Data</vt:lpstr>
      <vt:lpstr>Growth of Sequencing Data</vt:lpstr>
      <vt:lpstr>BioComputing Growth - NGS</vt:lpstr>
      <vt:lpstr>Evolution of HPC</vt:lpstr>
      <vt:lpstr>“Local” BioComputing</vt:lpstr>
      <vt:lpstr>Early Grid BioComputing</vt:lpstr>
      <vt:lpstr>PowerPoint Presentation</vt:lpstr>
      <vt:lpstr>Contemporary Cluster Specs</vt:lpstr>
      <vt:lpstr>HPC Considerations</vt:lpstr>
      <vt:lpstr>HPC Considerations</vt:lpstr>
      <vt:lpstr>UF Data Center</vt:lpstr>
      <vt:lpstr>HPC Considerations</vt:lpstr>
      <vt:lpstr>PowerPoint Presentation</vt:lpstr>
      <vt:lpstr>HPC Considerations</vt:lpstr>
      <vt:lpstr>Scaling the HPC</vt:lpstr>
      <vt:lpstr>PowerPoint Presentation</vt:lpstr>
      <vt:lpstr>Computational Power</vt:lpstr>
      <vt:lpstr>Traditional Computation</vt:lpstr>
      <vt:lpstr>Circumventing the Moore’s Law</vt:lpstr>
      <vt:lpstr>Traditional Parallel Computing</vt:lpstr>
      <vt:lpstr>GPU Computing</vt:lpstr>
      <vt:lpstr>MIC Computing</vt:lpstr>
      <vt:lpstr>Specialized Processing</vt:lpstr>
      <vt:lpstr>Distributed Computation (Hadoop)</vt:lpstr>
      <vt:lpstr>Biocomputing Cloud 9 ???</vt:lpstr>
      <vt:lpstr>Interfaces</vt:lpstr>
      <vt:lpstr>What the Future May Bring</vt:lpstr>
      <vt:lpstr>Graphical User Interfaces</vt:lpstr>
      <vt:lpstr>Graphical User Interfaces</vt:lpstr>
      <vt:lpstr>Web Interfaces</vt:lpstr>
      <vt:lpstr>Web Interfaces</vt:lpstr>
      <vt:lpstr>Batch Processing</vt:lpstr>
      <vt:lpstr>Batch Processing</vt:lpstr>
      <vt:lpstr>Batch Processing</vt:lpstr>
      <vt:lpstr>Batch processing</vt:lpstr>
      <vt:lpstr>Accessing software via environment modules</vt:lpstr>
      <vt:lpstr>It’s all in the software!</vt:lpstr>
      <vt:lpstr>Questions?</vt:lpstr>
    </vt:vector>
  </TitlesOfParts>
  <Company>University of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Cason,Wendy J</dc:creator>
  <cp:lastModifiedBy>O M</cp:lastModifiedBy>
  <cp:revision>162</cp:revision>
  <dcterms:created xsi:type="dcterms:W3CDTF">2012-05-15T19:39:03Z</dcterms:created>
  <dcterms:modified xsi:type="dcterms:W3CDTF">2013-08-26T16:26:16Z</dcterms:modified>
</cp:coreProperties>
</file>